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6"/>
  </p:notesMasterIdLst>
  <p:sldIdLst>
    <p:sldId id="256" r:id="rId2"/>
    <p:sldId id="258" r:id="rId3"/>
    <p:sldId id="259" r:id="rId4"/>
    <p:sldId id="269" r:id="rId5"/>
    <p:sldId id="260" r:id="rId6"/>
    <p:sldId id="262" r:id="rId7"/>
    <p:sldId id="267" r:id="rId8"/>
    <p:sldId id="268" r:id="rId9"/>
    <p:sldId id="264" r:id="rId10"/>
    <p:sldId id="270" r:id="rId11"/>
    <p:sldId id="266" r:id="rId12"/>
    <p:sldId id="271" r:id="rId13"/>
    <p:sldId id="272" r:id="rId14"/>
    <p:sldId id="263" r:id="rId15"/>
    <p:sldId id="274" r:id="rId16"/>
    <p:sldId id="279" r:id="rId17"/>
    <p:sldId id="281" r:id="rId18"/>
    <p:sldId id="276" r:id="rId19"/>
    <p:sldId id="273" r:id="rId20"/>
    <p:sldId id="277" r:id="rId21"/>
    <p:sldId id="278" r:id="rId22"/>
    <p:sldId id="282" r:id="rId23"/>
    <p:sldId id="283" r:id="rId24"/>
    <p:sldId id="261" r:id="rId25"/>
  </p:sldIdLst>
  <p:sldSz cx="18288000" cy="10287000"/>
  <p:notesSz cx="6858000" cy="9144000"/>
  <p:embeddedFontLst>
    <p:embeddedFont>
      <p:font typeface="Open Sans" panose="020B0606030504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1" roundtripDataSignature="AMtx7mhMP1IYTpKEQ4MDLV5Zj+15ee9Qk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47" d="100"/>
          <a:sy n="47" d="100"/>
        </p:scale>
        <p:origin x="500" y="44"/>
      </p:cViewPr>
      <p:guideLst>
        <p:guide orient="horz" pos="2160"/>
        <p:guide pos="2880"/>
      </p:guideLst>
    </p:cSldViewPr>
  </p:slideViewPr>
  <p:notesTextViewPr>
    <p:cViewPr>
      <p:scale>
        <a:sx n="1" d="1"/>
        <a:sy n="1" d="1"/>
      </p:scale>
      <p:origin x="0" y="0"/>
    </p:cViewPr>
  </p:notesTextViewPr>
  <p:sorterViewPr>
    <p:cViewPr>
      <p:scale>
        <a:sx n="140" d="100"/>
        <a:sy n="14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5B447324-52FA-9617-92EB-5AEA30E8247D}"/>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EF90B297-0970-E3A3-8145-697C4051435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a:extLst>
              <a:ext uri="{FF2B5EF4-FFF2-40B4-BE49-F238E27FC236}">
                <a16:creationId xmlns:a16="http://schemas.microsoft.com/office/drawing/2014/main" id="{0045239B-5CA8-EA6D-C499-6058773278D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6155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E1752F58-A635-8073-7516-53DF4F7D8DB4}"/>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731C6E01-A026-910A-DA13-85F3CA79B0C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a:extLst>
              <a:ext uri="{FF2B5EF4-FFF2-40B4-BE49-F238E27FC236}">
                <a16:creationId xmlns:a16="http://schemas.microsoft.com/office/drawing/2014/main" id="{33931FEB-0B7E-F6AE-C9A1-E7CD346FCF9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7886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32170B4E-228D-E129-B2A4-6A5D16577F1F}"/>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0ECF6EA9-B767-966D-0C88-AFBECED2847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a:extLst>
              <a:ext uri="{FF2B5EF4-FFF2-40B4-BE49-F238E27FC236}">
                <a16:creationId xmlns:a16="http://schemas.microsoft.com/office/drawing/2014/main" id="{A93353F7-5E1C-5126-4C81-A8B357D07C8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241882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2DE10143-0DC8-3889-97C4-E33C5B3B2691}"/>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8DD1F39F-F27E-AF62-9340-372B5C2DAE1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a:extLst>
              <a:ext uri="{FF2B5EF4-FFF2-40B4-BE49-F238E27FC236}">
                <a16:creationId xmlns:a16="http://schemas.microsoft.com/office/drawing/2014/main" id="{BB658AED-3C43-54C4-03EB-0DD923362E5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92951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412DE321-7370-1568-BFA1-D69F21468BCA}"/>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607A5280-0491-A978-A64F-1F83AC00B5F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a:extLst>
              <a:ext uri="{FF2B5EF4-FFF2-40B4-BE49-F238E27FC236}">
                <a16:creationId xmlns:a16="http://schemas.microsoft.com/office/drawing/2014/main" id="{A721C606-49CF-1777-D8E0-E324F1EDE96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412546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6A9E90EF-04DF-570B-28CB-2FEF4D3EB13B}"/>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8E5D9D9A-8631-018D-9E32-B5447EEC06C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a:extLst>
              <a:ext uri="{FF2B5EF4-FFF2-40B4-BE49-F238E27FC236}">
                <a16:creationId xmlns:a16="http://schemas.microsoft.com/office/drawing/2014/main" id="{92F2FB49-7088-AD68-A2E4-83326C41FF7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781951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A1C768F3-9808-E8A0-DCA0-BBDDE07E177A}"/>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9AEEA48E-1176-69C1-37E3-BC7A9D4682E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a:extLst>
              <a:ext uri="{FF2B5EF4-FFF2-40B4-BE49-F238E27FC236}">
                <a16:creationId xmlns:a16="http://schemas.microsoft.com/office/drawing/2014/main" id="{E63524AB-5150-DC84-0583-6863EAABB8D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745281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9481179B-1EB5-6093-31D7-916301AEA695}"/>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3E355394-8586-B00C-2948-7494A536C2A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a:extLst>
              <a:ext uri="{FF2B5EF4-FFF2-40B4-BE49-F238E27FC236}">
                <a16:creationId xmlns:a16="http://schemas.microsoft.com/office/drawing/2014/main" id="{3AA0B696-9100-E591-FEF5-D2435A5848D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927677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B2F07FED-D866-68DB-4386-00F13F2CC413}"/>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F16B1295-4BF6-1FE4-97A6-535E947FEB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Ex : dépiquer avant la douche, enlever le tee-shirt- vs piquer sans gants + pathogènes visibles</a:t>
            </a:r>
            <a:endParaRPr dirty="0"/>
          </a:p>
        </p:txBody>
      </p:sp>
      <p:sp>
        <p:nvSpPr>
          <p:cNvPr id="82" name="Google Shape;82;p1:notes">
            <a:extLst>
              <a:ext uri="{FF2B5EF4-FFF2-40B4-BE49-F238E27FC236}">
                <a16:creationId xmlns:a16="http://schemas.microsoft.com/office/drawing/2014/main" id="{EFAA8853-911A-733A-4190-2E9B98A443D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763442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7B5A49B1-83CF-63DC-9D87-2B9E8D161350}"/>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A5F2A370-B2D4-3206-1471-466F96BE9ED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a:extLst>
              <a:ext uri="{FF2B5EF4-FFF2-40B4-BE49-F238E27FC236}">
                <a16:creationId xmlns:a16="http://schemas.microsoft.com/office/drawing/2014/main" id="{DA8D97CC-1012-6A02-08E7-8E83CD3FDCF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90525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26FD8162-4774-6A16-DB2F-EF413A5F6537}"/>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7941D9A4-F1CA-1682-F8EF-B4CA1F8486F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a:extLst>
              <a:ext uri="{FF2B5EF4-FFF2-40B4-BE49-F238E27FC236}">
                <a16:creationId xmlns:a16="http://schemas.microsoft.com/office/drawing/2014/main" id="{FE61F600-2497-217A-10D9-F359459E27E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889059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AE3CEC30-19AA-BC1F-FC75-C97C0350ECCA}"/>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FB4AE64E-18AD-F8C8-4B92-F8BB3574427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1:notes">
            <a:extLst>
              <a:ext uri="{FF2B5EF4-FFF2-40B4-BE49-F238E27FC236}">
                <a16:creationId xmlns:a16="http://schemas.microsoft.com/office/drawing/2014/main" id="{5AB1BC6F-3476-D1C6-8335-4ABC8C76CE8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767034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870D1B64-BC79-DBF8-6B90-A6A127843635}"/>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0BB9E02E-BA2B-A7CB-EC3E-56B68E7A7AA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Broutard = 350 kg</a:t>
            </a:r>
            <a:endParaRPr dirty="0"/>
          </a:p>
        </p:txBody>
      </p:sp>
      <p:sp>
        <p:nvSpPr>
          <p:cNvPr id="82" name="Google Shape;82;p1:notes">
            <a:extLst>
              <a:ext uri="{FF2B5EF4-FFF2-40B4-BE49-F238E27FC236}">
                <a16:creationId xmlns:a16="http://schemas.microsoft.com/office/drawing/2014/main" id="{B108A624-12F7-2111-FD4F-BC183E16201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431003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42988DC2-3607-6303-47FD-1DA30C8F9864}"/>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DBC23F57-12C8-05ED-96B9-C55459AD457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Broutard = 350 kg</a:t>
            </a:r>
            <a:endParaRPr dirty="0"/>
          </a:p>
        </p:txBody>
      </p:sp>
      <p:sp>
        <p:nvSpPr>
          <p:cNvPr id="82" name="Google Shape;82;p1:notes">
            <a:extLst>
              <a:ext uri="{FF2B5EF4-FFF2-40B4-BE49-F238E27FC236}">
                <a16:creationId xmlns:a16="http://schemas.microsoft.com/office/drawing/2014/main" id="{79D95CCD-F66A-8952-BEAD-E31CFFC0FE9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889267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47A071FA-62F4-8726-0F14-D7160E5DD0A0}"/>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A20DBE61-0849-E7C0-1019-0130A1F5069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Broutard = 350 kg</a:t>
            </a:r>
            <a:endParaRPr dirty="0"/>
          </a:p>
        </p:txBody>
      </p:sp>
      <p:sp>
        <p:nvSpPr>
          <p:cNvPr id="82" name="Google Shape;82;p1:notes">
            <a:extLst>
              <a:ext uri="{FF2B5EF4-FFF2-40B4-BE49-F238E27FC236}">
                <a16:creationId xmlns:a16="http://schemas.microsoft.com/office/drawing/2014/main" id="{86009F6A-DC97-9919-F0FB-79143AC8EE3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554947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BB9D1C22-DD6E-9D92-7DDF-37B8AD6E342B}"/>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E72DA6CF-D5FE-6BA2-C217-BA370619F57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a:extLst>
              <a:ext uri="{FF2B5EF4-FFF2-40B4-BE49-F238E27FC236}">
                <a16:creationId xmlns:a16="http://schemas.microsoft.com/office/drawing/2014/main" id="{D3924A62-153F-ADB7-8D5D-4A4968D8C52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0531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A942292A-F58D-9980-7E28-F8791652C9A0}"/>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011BA085-0CDE-AA46-7EB9-9FA3416050D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Crise de l’</a:t>
            </a:r>
            <a:r>
              <a:rPr lang="fr-FR" dirty="0" err="1"/>
              <a:t>avoparcine</a:t>
            </a:r>
            <a:r>
              <a:rPr lang="fr-FR" dirty="0"/>
              <a:t> avec montée des résistances à la </a:t>
            </a:r>
            <a:r>
              <a:rPr lang="fr-FR" dirty="0" err="1"/>
              <a:t>vanco</a:t>
            </a:r>
            <a:r>
              <a:rPr lang="fr-FR" dirty="0"/>
              <a:t> utilisée dans les élevages de porc</a:t>
            </a:r>
            <a:endParaRPr dirty="0"/>
          </a:p>
        </p:txBody>
      </p:sp>
      <p:sp>
        <p:nvSpPr>
          <p:cNvPr id="82" name="Google Shape;82;p1:notes">
            <a:extLst>
              <a:ext uri="{FF2B5EF4-FFF2-40B4-BE49-F238E27FC236}">
                <a16:creationId xmlns:a16="http://schemas.microsoft.com/office/drawing/2014/main" id="{0F1305F7-C3C2-3A94-DF8D-F5C62CEC5D5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462956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63E543A9-446D-EA36-45F3-027BE66965B1}"/>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D2C3A09D-3D12-9051-DC36-4E622FF739D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a:extLst>
              <a:ext uri="{FF2B5EF4-FFF2-40B4-BE49-F238E27FC236}">
                <a16:creationId xmlns:a16="http://schemas.microsoft.com/office/drawing/2014/main" id="{25C32458-8F35-0087-B64B-9834D52162A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9906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D009B7D6-26AC-796E-996A-08186CCB0A31}"/>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1E2D4D4F-A7F7-9337-9AA9-87F06CCE4DA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a:extLst>
              <a:ext uri="{FF2B5EF4-FFF2-40B4-BE49-F238E27FC236}">
                <a16:creationId xmlns:a16="http://schemas.microsoft.com/office/drawing/2014/main" id="{80E0292B-5D48-056D-808F-10FF47B2EE1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33689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5B78179A-C6ED-D40E-4F00-193349453108}"/>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89B083D6-E16A-B4F1-3EBC-80814E47C26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a:extLst>
              <a:ext uri="{FF2B5EF4-FFF2-40B4-BE49-F238E27FC236}">
                <a16:creationId xmlns:a16="http://schemas.microsoft.com/office/drawing/2014/main" id="{671F1062-58E6-9DF7-9D9E-DD78E66D17F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3064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86B88786-E987-9D93-C62D-4861523B8A93}"/>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DC43CE3A-C4AB-EF7A-BD3D-087AF0A9EA2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a:extLst>
              <a:ext uri="{FF2B5EF4-FFF2-40B4-BE49-F238E27FC236}">
                <a16:creationId xmlns:a16="http://schemas.microsoft.com/office/drawing/2014/main" id="{FA6C4681-AA08-6C2B-9E9C-FE2774DB8CB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305390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C315AA5D-D997-0913-92A2-A43FD5270D72}"/>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3EC43236-8FE0-616B-FE7C-1B6A577187A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a:extLst>
              <a:ext uri="{FF2B5EF4-FFF2-40B4-BE49-F238E27FC236}">
                <a16:creationId xmlns:a16="http://schemas.microsoft.com/office/drawing/2014/main" id="{509BC1C1-ABD9-AA75-330E-E102BDE931B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748907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90D80C6E-E2B5-2736-F0AF-C96C9ADDDE4F}"/>
            </a:ext>
          </a:extLst>
        </p:cNvPr>
        <p:cNvGrpSpPr/>
        <p:nvPr/>
      </p:nvGrpSpPr>
      <p:grpSpPr>
        <a:xfrm>
          <a:off x="0" y="0"/>
          <a:ext cx="0" cy="0"/>
          <a:chOff x="0" y="0"/>
          <a:chExt cx="0" cy="0"/>
        </a:xfrm>
      </p:grpSpPr>
      <p:sp>
        <p:nvSpPr>
          <p:cNvPr id="81" name="Google Shape;81;p1:notes">
            <a:extLst>
              <a:ext uri="{FF2B5EF4-FFF2-40B4-BE49-F238E27FC236}">
                <a16:creationId xmlns:a16="http://schemas.microsoft.com/office/drawing/2014/main" id="{AF20DB80-B59A-7014-9992-EAB7D7C3719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a:extLst>
              <a:ext uri="{FF2B5EF4-FFF2-40B4-BE49-F238E27FC236}">
                <a16:creationId xmlns:a16="http://schemas.microsoft.com/office/drawing/2014/main" id="{9E5E4A94-A234-AD29-A462-54C7070B32F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06172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3"/>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3"/>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5"/>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6"/>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6"/>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7"/>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7"/>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8"/>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8"/>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8"/>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8"/>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0"/>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0"/>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10"/>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1"/>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1"/>
          <p:cNvSpPr>
            <a:spLocks noGrp="1"/>
          </p:cNvSpPr>
          <p:nvPr>
            <p:ph type="pic" idx="2"/>
          </p:nvPr>
        </p:nvSpPr>
        <p:spPr>
          <a:xfrm>
            <a:off x="1792288" y="612775"/>
            <a:ext cx="5486400" cy="4114800"/>
          </a:xfrm>
          <a:prstGeom prst="rect">
            <a:avLst/>
          </a:prstGeom>
          <a:noFill/>
          <a:ln>
            <a:noFill/>
          </a:ln>
        </p:spPr>
      </p:sp>
      <p:sp>
        <p:nvSpPr>
          <p:cNvPr id="64" name="Google Shape;64;p11"/>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2"/>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2"/>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84" name="Google Shape;84;p1" title="Fond diapo intervenant.png"/>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85" name="Google Shape;85;p1"/>
          <p:cNvSpPr txBox="1"/>
          <p:nvPr/>
        </p:nvSpPr>
        <p:spPr>
          <a:xfrm>
            <a:off x="4165216" y="2913324"/>
            <a:ext cx="12498700" cy="2845587"/>
          </a:xfrm>
          <a:prstGeom prst="rect">
            <a:avLst/>
          </a:prstGeom>
          <a:noFill/>
          <a:ln>
            <a:noFill/>
          </a:ln>
        </p:spPr>
        <p:txBody>
          <a:bodyPr spcFirstLastPara="1" wrap="square" lIns="0" tIns="0" rIns="0" bIns="0" anchor="t" anchorCtr="0">
            <a:spAutoFit/>
          </a:bodyPr>
          <a:lstStyle/>
          <a:p>
            <a:pPr marL="0" marR="0" lvl="0" indent="0" algn="l" rtl="0">
              <a:lnSpc>
                <a:spcPct val="123999"/>
              </a:lnSpc>
              <a:spcBef>
                <a:spcPts val="0"/>
              </a:spcBef>
              <a:spcAft>
                <a:spcPts val="0"/>
              </a:spcAft>
              <a:buNone/>
            </a:pPr>
            <a:r>
              <a:rPr lang="fr-FR" sz="4971" b="1" i="0" u="none" strike="noStrike" cap="none" noProof="0" dirty="0">
                <a:solidFill>
                  <a:srgbClr val="004AAD"/>
                </a:solidFill>
                <a:latin typeface="Open Sans"/>
                <a:ea typeface="Open Sans"/>
                <a:cs typeface="Open Sans"/>
                <a:sym typeface="Open Sans"/>
              </a:rPr>
              <a:t>APPROCHE ONE HEALTH DE L’ANTIBIOTHERAPIE EN SANTE PUBLIQUE</a:t>
            </a:r>
            <a:endParaRPr lang="fr-FR" noProof="0" dirty="0">
              <a:latin typeface="Open Sans"/>
              <a:ea typeface="Open Sans"/>
              <a:cs typeface="Open Sans"/>
              <a:sym typeface="Open Sans"/>
            </a:endParaRPr>
          </a:p>
        </p:txBody>
      </p:sp>
      <p:sp>
        <p:nvSpPr>
          <p:cNvPr id="86" name="Google Shape;86;p1"/>
          <p:cNvSpPr txBox="1"/>
          <p:nvPr/>
        </p:nvSpPr>
        <p:spPr>
          <a:xfrm>
            <a:off x="4165216" y="6247844"/>
            <a:ext cx="10055748" cy="2284280"/>
          </a:xfrm>
          <a:prstGeom prst="rect">
            <a:avLst/>
          </a:prstGeom>
          <a:noFill/>
          <a:ln>
            <a:noFill/>
          </a:ln>
        </p:spPr>
        <p:txBody>
          <a:bodyPr spcFirstLastPara="1" wrap="square" lIns="0" tIns="0" rIns="0" bIns="0" anchor="t" anchorCtr="0">
            <a:spAutoFit/>
          </a:bodyPr>
          <a:lstStyle/>
          <a:p>
            <a:pPr marL="0" marR="0" lvl="0" indent="0" algn="l" rtl="0">
              <a:lnSpc>
                <a:spcPct val="123999"/>
              </a:lnSpc>
              <a:spcBef>
                <a:spcPts val="0"/>
              </a:spcBef>
              <a:spcAft>
                <a:spcPts val="0"/>
              </a:spcAft>
              <a:buNone/>
            </a:pPr>
            <a:r>
              <a:rPr lang="fr-FR" sz="4971" noProof="0" dirty="0">
                <a:solidFill>
                  <a:srgbClr val="660066"/>
                </a:solidFill>
                <a:latin typeface="Open Sans"/>
                <a:ea typeface="Open Sans"/>
                <a:cs typeface="Open Sans"/>
                <a:sym typeface="Open Sans"/>
              </a:rPr>
              <a:t>Joséphine Eberhart</a:t>
            </a:r>
            <a:endParaRPr lang="fr-FR" noProof="0" dirty="0">
              <a:latin typeface="Open Sans"/>
              <a:ea typeface="Open Sans"/>
              <a:cs typeface="Open Sans"/>
              <a:sym typeface="Open Sans"/>
            </a:endParaRPr>
          </a:p>
          <a:p>
            <a:pPr marL="0" marR="0" lvl="0" indent="0" algn="l" rtl="0">
              <a:lnSpc>
                <a:spcPct val="124000"/>
              </a:lnSpc>
              <a:spcBef>
                <a:spcPts val="0"/>
              </a:spcBef>
              <a:spcAft>
                <a:spcPts val="0"/>
              </a:spcAft>
              <a:buNone/>
            </a:pPr>
            <a:r>
              <a:rPr lang="fr-FR" sz="3500" noProof="0" dirty="0">
                <a:solidFill>
                  <a:srgbClr val="545454"/>
                </a:solidFill>
                <a:latin typeface="Open Sans"/>
                <a:ea typeface="Open Sans"/>
                <a:cs typeface="Open Sans"/>
                <a:sym typeface="Open Sans"/>
              </a:rPr>
              <a:t>Chercheuse au CNRS, laboratoire IRISSO. Chercheuse associée au Cermes3.</a:t>
            </a:r>
            <a:endParaRPr lang="fr-FR" noProof="0" dirty="0">
              <a:latin typeface="Open Sans"/>
              <a:ea typeface="Open Sans"/>
              <a:cs typeface="Open Sans"/>
              <a:sym typeface="Open Sans"/>
            </a:endParaRPr>
          </a:p>
        </p:txBody>
      </p:sp>
      <p:pic>
        <p:nvPicPr>
          <p:cNvPr id="87" name="Google Shape;87;p1"/>
          <p:cNvPicPr preferRelativeResize="0"/>
          <p:nvPr/>
        </p:nvPicPr>
        <p:blipFill>
          <a:blip r:embed="rId4">
            <a:alphaModFix/>
          </a:blip>
          <a:stretch>
            <a:fillRect/>
          </a:stretch>
        </p:blipFill>
        <p:spPr>
          <a:xfrm>
            <a:off x="505174" y="440274"/>
            <a:ext cx="3251100" cy="324565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A4EC44D5-6404-C79D-0A11-A4DB9D339907}"/>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215CABDD-00AC-6D89-AD2A-FB53176FAD9E}"/>
              </a:ext>
            </a:extLst>
          </p:cNvPr>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85" name="Google Shape;85;p1">
            <a:extLst>
              <a:ext uri="{FF2B5EF4-FFF2-40B4-BE49-F238E27FC236}">
                <a16:creationId xmlns:a16="http://schemas.microsoft.com/office/drawing/2014/main" id="{FB2D4614-1E4F-BE02-CA3B-B354AA66D157}"/>
              </a:ext>
            </a:extLst>
          </p:cNvPr>
          <p:cNvSpPr txBox="1"/>
          <p:nvPr/>
        </p:nvSpPr>
        <p:spPr>
          <a:xfrm>
            <a:off x="480321" y="456727"/>
            <a:ext cx="8090473" cy="948529"/>
          </a:xfrm>
          <a:prstGeom prst="rect">
            <a:avLst/>
          </a:prstGeom>
          <a:noFill/>
          <a:ln>
            <a:noFill/>
          </a:ln>
        </p:spPr>
        <p:txBody>
          <a:bodyPr spcFirstLastPara="1" wrap="square" lIns="0" tIns="0" rIns="0" bIns="0" anchor="t" anchorCtr="0">
            <a:spAutoFit/>
          </a:bodyPr>
          <a:lstStyle/>
          <a:p>
            <a:pPr lvl="0">
              <a:lnSpc>
                <a:spcPct val="123999"/>
              </a:lnSpc>
            </a:pPr>
            <a:r>
              <a:rPr lang="fr-FR" sz="4971" b="1" noProof="0" dirty="0">
                <a:solidFill>
                  <a:srgbClr val="004AAD"/>
                </a:solidFill>
                <a:latin typeface="Open Sans"/>
                <a:ea typeface="Open Sans"/>
                <a:cs typeface="Open Sans"/>
                <a:sym typeface="Open Sans"/>
              </a:rPr>
              <a:t>Situation A2</a:t>
            </a:r>
            <a:endParaRPr lang="fr-FR" sz="5400" noProof="0" dirty="0">
              <a:latin typeface="Open Sans"/>
              <a:ea typeface="Open Sans"/>
              <a:cs typeface="Open Sans"/>
              <a:sym typeface="Open Sans"/>
            </a:endParaRPr>
          </a:p>
        </p:txBody>
      </p:sp>
      <p:sp>
        <p:nvSpPr>
          <p:cNvPr id="3" name="ZoneTexte 2">
            <a:extLst>
              <a:ext uri="{FF2B5EF4-FFF2-40B4-BE49-F238E27FC236}">
                <a16:creationId xmlns:a16="http://schemas.microsoft.com/office/drawing/2014/main" id="{0B46A43D-851B-84FD-C212-37CB34AEE7BD}"/>
              </a:ext>
            </a:extLst>
          </p:cNvPr>
          <p:cNvSpPr txBox="1"/>
          <p:nvPr/>
        </p:nvSpPr>
        <p:spPr>
          <a:xfrm>
            <a:off x="218364" y="2476127"/>
            <a:ext cx="13112849" cy="5940088"/>
          </a:xfrm>
          <a:prstGeom prst="rect">
            <a:avLst/>
          </a:prstGeom>
          <a:noFill/>
        </p:spPr>
        <p:txBody>
          <a:bodyPr wrap="square" rtlCol="0">
            <a:spAutoFit/>
          </a:bodyPr>
          <a:lstStyle/>
          <a:p>
            <a:pPr marL="571500" indent="-571500" algn="just">
              <a:buFontTx/>
              <a:buChar char="-"/>
            </a:pPr>
            <a:r>
              <a:rPr lang="fr-FR" sz="3600" noProof="0" dirty="0"/>
              <a:t>Quelles difficultés se posent dans cette situation, et ce, en fonction du point de vue des différents acteurs présents : pharmacienne, patiente et médecin généraliste ?</a:t>
            </a:r>
          </a:p>
          <a:p>
            <a:pPr algn="just"/>
            <a:endParaRPr lang="fr-FR" sz="3600" noProof="0" dirty="0"/>
          </a:p>
          <a:p>
            <a:pPr marL="571500" indent="-571500" algn="just">
              <a:buFontTx/>
              <a:buChar char="-"/>
            </a:pPr>
            <a:r>
              <a:rPr lang="fr-FR" sz="3600" noProof="0" dirty="0"/>
              <a:t>Quelles seraient les solutions envisageables et quelles difficultés anticipez-vous concrètement quant à leur mise en œuvre ?</a:t>
            </a:r>
          </a:p>
          <a:p>
            <a:pPr marL="571500" indent="-571500" algn="just">
              <a:buFontTx/>
              <a:buChar char="-"/>
            </a:pPr>
            <a:endParaRPr lang="fr-FR" sz="4000" noProof="0" dirty="0"/>
          </a:p>
          <a:p>
            <a:pPr algn="just"/>
            <a:endParaRPr lang="fr-FR" sz="8800" noProof="0" dirty="0"/>
          </a:p>
        </p:txBody>
      </p:sp>
    </p:spTree>
    <p:extLst>
      <p:ext uri="{BB962C8B-B14F-4D97-AF65-F5344CB8AC3E}">
        <p14:creationId xmlns:p14="http://schemas.microsoft.com/office/powerpoint/2010/main" val="29202895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AE6190C9-BC1F-D418-C956-57B909134F5C}"/>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16A01E53-F0C5-61E2-CA54-036A061674AA}"/>
              </a:ext>
            </a:extLst>
          </p:cNvPr>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85" name="Google Shape;85;p1">
            <a:extLst>
              <a:ext uri="{FF2B5EF4-FFF2-40B4-BE49-F238E27FC236}">
                <a16:creationId xmlns:a16="http://schemas.microsoft.com/office/drawing/2014/main" id="{88EB151F-5B11-1FBE-5EB4-23426D9C74BB}"/>
              </a:ext>
            </a:extLst>
          </p:cNvPr>
          <p:cNvSpPr txBox="1"/>
          <p:nvPr/>
        </p:nvSpPr>
        <p:spPr>
          <a:xfrm>
            <a:off x="480321" y="228366"/>
            <a:ext cx="8827452" cy="1897058"/>
          </a:xfrm>
          <a:prstGeom prst="rect">
            <a:avLst/>
          </a:prstGeom>
          <a:noFill/>
          <a:ln>
            <a:noFill/>
          </a:ln>
        </p:spPr>
        <p:txBody>
          <a:bodyPr spcFirstLastPara="1" wrap="square" lIns="0" tIns="0" rIns="0" bIns="0" anchor="t" anchorCtr="0">
            <a:spAutoFit/>
          </a:bodyPr>
          <a:lstStyle/>
          <a:p>
            <a:pPr lvl="0">
              <a:lnSpc>
                <a:spcPct val="123999"/>
              </a:lnSpc>
            </a:pPr>
            <a:r>
              <a:rPr lang="fr-FR" sz="4971" b="1" noProof="0" dirty="0">
                <a:solidFill>
                  <a:srgbClr val="004AAD"/>
                </a:solidFill>
                <a:latin typeface="Open Sans"/>
                <a:ea typeface="Open Sans"/>
                <a:cs typeface="Open Sans"/>
                <a:sym typeface="Open Sans"/>
              </a:rPr>
              <a:t>Situation A1 et A2 : quels apports des SHS ?</a:t>
            </a:r>
            <a:endParaRPr lang="fr-FR" sz="5400" noProof="0" dirty="0">
              <a:latin typeface="Open Sans"/>
              <a:ea typeface="Open Sans"/>
              <a:cs typeface="Open Sans"/>
              <a:sym typeface="Open Sans"/>
            </a:endParaRPr>
          </a:p>
        </p:txBody>
      </p:sp>
      <p:sp>
        <p:nvSpPr>
          <p:cNvPr id="2" name="ZoneTexte 1">
            <a:extLst>
              <a:ext uri="{FF2B5EF4-FFF2-40B4-BE49-F238E27FC236}">
                <a16:creationId xmlns:a16="http://schemas.microsoft.com/office/drawing/2014/main" id="{C01B7D6D-3A78-C6FA-33E6-E2B43F3AAE93}"/>
              </a:ext>
            </a:extLst>
          </p:cNvPr>
          <p:cNvSpPr txBox="1"/>
          <p:nvPr/>
        </p:nvSpPr>
        <p:spPr>
          <a:xfrm>
            <a:off x="480321" y="2353785"/>
            <a:ext cx="15787810" cy="5078313"/>
          </a:xfrm>
          <a:prstGeom prst="rect">
            <a:avLst/>
          </a:prstGeom>
          <a:noFill/>
        </p:spPr>
        <p:txBody>
          <a:bodyPr wrap="square" rtlCol="0">
            <a:spAutoFit/>
          </a:bodyPr>
          <a:lstStyle/>
          <a:p>
            <a:pPr marL="571500" indent="-571500">
              <a:buFontTx/>
              <a:buChar char="-"/>
            </a:pPr>
            <a:r>
              <a:rPr lang="fr-FR" sz="3600" noProof="0" dirty="0"/>
              <a:t>Enquête sociologique réalisée dans le cadre du projet DOSA</a:t>
            </a:r>
          </a:p>
          <a:p>
            <a:pPr marL="571500" indent="-571500">
              <a:buFontTx/>
              <a:buChar char="-"/>
            </a:pPr>
            <a:endParaRPr lang="fr-FR" sz="3600" noProof="0" dirty="0"/>
          </a:p>
          <a:p>
            <a:pPr marL="571500" indent="-571500">
              <a:buFontTx/>
              <a:buChar char="-"/>
            </a:pPr>
            <a:r>
              <a:rPr lang="fr-FR" sz="3600" noProof="0" dirty="0"/>
              <a:t>Enquête par entretiens auprès de médecins généralistes et de patientes</a:t>
            </a:r>
          </a:p>
          <a:p>
            <a:pPr marL="571500" indent="-571500">
              <a:buFontTx/>
              <a:buChar char="-"/>
            </a:pPr>
            <a:endParaRPr lang="fr-FR" sz="3600" noProof="0" dirty="0"/>
          </a:p>
          <a:p>
            <a:pPr marL="571500" indent="-571500">
              <a:buFontTx/>
              <a:buChar char="-"/>
            </a:pPr>
            <a:r>
              <a:rPr lang="fr-FR" sz="3600" noProof="0" dirty="0"/>
              <a:t>Enquête par analyse lexicale réalisée sur les forums médicaux : </a:t>
            </a:r>
            <a:r>
              <a:rPr lang="fr-FR" sz="3600" i="1" noProof="0" dirty="0"/>
              <a:t>Journal des femmes </a:t>
            </a:r>
            <a:r>
              <a:rPr lang="fr-FR" sz="3600" noProof="0" dirty="0"/>
              <a:t>et </a:t>
            </a:r>
            <a:r>
              <a:rPr lang="fr-FR" sz="3600" i="1" noProof="0" dirty="0"/>
              <a:t>Doctissimo</a:t>
            </a:r>
          </a:p>
          <a:p>
            <a:pPr marL="571500" indent="-571500">
              <a:buFontTx/>
              <a:buChar char="-"/>
            </a:pPr>
            <a:endParaRPr lang="fr-FR" sz="3600" noProof="0" dirty="0"/>
          </a:p>
          <a:p>
            <a:pPr marL="571500" indent="-571500">
              <a:buFontTx/>
              <a:buChar char="-"/>
            </a:pPr>
            <a:r>
              <a:rPr lang="fr-FR" sz="3600" noProof="0" dirty="0"/>
              <a:t>Enquête par entretiens auprès de pharmaciens. Enquête financée par </a:t>
            </a:r>
            <a:r>
              <a:rPr lang="fr-FR" sz="3600" noProof="0" dirty="0" err="1"/>
              <a:t>Antibioclic</a:t>
            </a:r>
            <a:endParaRPr lang="fr-FR" sz="3600" noProof="0" dirty="0"/>
          </a:p>
        </p:txBody>
      </p:sp>
      <p:pic>
        <p:nvPicPr>
          <p:cNvPr id="4" name="Image 3">
            <a:extLst>
              <a:ext uri="{FF2B5EF4-FFF2-40B4-BE49-F238E27FC236}">
                <a16:creationId xmlns:a16="http://schemas.microsoft.com/office/drawing/2014/main" id="{980AB0CA-0A8F-70F3-7636-1C26B890AB11}"/>
              </a:ext>
            </a:extLst>
          </p:cNvPr>
          <p:cNvPicPr>
            <a:picLocks noChangeAspect="1"/>
          </p:cNvPicPr>
          <p:nvPr/>
        </p:nvPicPr>
        <p:blipFill>
          <a:blip r:embed="rId4"/>
          <a:stretch>
            <a:fillRect/>
          </a:stretch>
        </p:blipFill>
        <p:spPr>
          <a:xfrm>
            <a:off x="12076144" y="7557501"/>
            <a:ext cx="4985751" cy="2586634"/>
          </a:xfrm>
          <a:prstGeom prst="rect">
            <a:avLst/>
          </a:prstGeom>
        </p:spPr>
      </p:pic>
      <p:pic>
        <p:nvPicPr>
          <p:cNvPr id="1026" name="Picture 2" descr="Antibioclic">
            <a:extLst>
              <a:ext uri="{FF2B5EF4-FFF2-40B4-BE49-F238E27FC236}">
                <a16:creationId xmlns:a16="http://schemas.microsoft.com/office/drawing/2014/main" id="{FC66678D-8D31-968D-5314-FA18F111BF8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96984" y="7631618"/>
            <a:ext cx="7239000" cy="121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46400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2DDECE4D-DD3F-A4B9-31FB-D18843042168}"/>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F78AF7DD-49C1-42D1-BE61-8BF8041BB28C}"/>
              </a:ext>
            </a:extLst>
          </p:cNvPr>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2" name="ZoneTexte 1">
            <a:extLst>
              <a:ext uri="{FF2B5EF4-FFF2-40B4-BE49-F238E27FC236}">
                <a16:creationId xmlns:a16="http://schemas.microsoft.com/office/drawing/2014/main" id="{582FB19B-5EE6-1676-9F81-2EF84B843EFC}"/>
              </a:ext>
            </a:extLst>
          </p:cNvPr>
          <p:cNvSpPr txBox="1"/>
          <p:nvPr/>
        </p:nvSpPr>
        <p:spPr>
          <a:xfrm>
            <a:off x="180071" y="1218936"/>
            <a:ext cx="14559512" cy="2492990"/>
          </a:xfrm>
          <a:prstGeom prst="rect">
            <a:avLst/>
          </a:prstGeom>
          <a:noFill/>
        </p:spPr>
        <p:txBody>
          <a:bodyPr wrap="square" rtlCol="0">
            <a:spAutoFit/>
          </a:bodyPr>
          <a:lstStyle/>
          <a:p>
            <a:pPr marL="571500" indent="-571500">
              <a:buFont typeface="Arial" panose="020B0604020202020204" pitchFamily="34" charset="0"/>
              <a:buChar char="•"/>
            </a:pPr>
            <a:r>
              <a:rPr lang="fr-FR" sz="3200" noProof="0" dirty="0"/>
              <a:t>Un diagnostic pas si évident à poser :</a:t>
            </a:r>
          </a:p>
          <a:p>
            <a:pPr lvl="8"/>
            <a:r>
              <a:rPr lang="fr-FR" sz="3600" noProof="0" dirty="0"/>
              <a:t>	</a:t>
            </a:r>
            <a:r>
              <a:rPr lang="fr-FR" sz="2400" noProof="0" dirty="0"/>
              <a:t>- Question de l’indication comme question délicate</a:t>
            </a:r>
          </a:p>
          <a:p>
            <a:pPr lvl="2"/>
            <a:r>
              <a:rPr lang="fr-FR" sz="2400" noProof="0" dirty="0"/>
              <a:t>	- Nom du prescripteur !</a:t>
            </a:r>
          </a:p>
          <a:p>
            <a:pPr lvl="2"/>
            <a:r>
              <a:rPr lang="fr-FR" sz="2400" noProof="0" dirty="0"/>
              <a:t>	- Compréhension/restitution du diagnostic par les patients…</a:t>
            </a:r>
          </a:p>
          <a:p>
            <a:pPr marL="571500" lvl="1" indent="-571500">
              <a:buFont typeface="Arial" panose="020B0604020202020204" pitchFamily="34" charset="0"/>
              <a:buChar char="•"/>
            </a:pPr>
            <a:endParaRPr lang="fr-FR" sz="3600" noProof="0" dirty="0"/>
          </a:p>
        </p:txBody>
      </p:sp>
      <p:sp>
        <p:nvSpPr>
          <p:cNvPr id="3" name="Google Shape;85;p1">
            <a:extLst>
              <a:ext uri="{FF2B5EF4-FFF2-40B4-BE49-F238E27FC236}">
                <a16:creationId xmlns:a16="http://schemas.microsoft.com/office/drawing/2014/main" id="{4015B46F-969A-FD4A-74F0-D5FF87DEB484}"/>
              </a:ext>
            </a:extLst>
          </p:cNvPr>
          <p:cNvSpPr txBox="1"/>
          <p:nvPr/>
        </p:nvSpPr>
        <p:spPr>
          <a:xfrm>
            <a:off x="384787" y="310208"/>
            <a:ext cx="11925494" cy="763286"/>
          </a:xfrm>
          <a:prstGeom prst="rect">
            <a:avLst/>
          </a:prstGeom>
          <a:noFill/>
          <a:ln>
            <a:noFill/>
          </a:ln>
        </p:spPr>
        <p:txBody>
          <a:bodyPr spcFirstLastPara="1" wrap="square" lIns="0" tIns="0" rIns="0" bIns="0" anchor="t" anchorCtr="0">
            <a:spAutoFit/>
          </a:bodyPr>
          <a:lstStyle/>
          <a:p>
            <a:pPr lvl="0">
              <a:lnSpc>
                <a:spcPct val="123999"/>
              </a:lnSpc>
            </a:pPr>
            <a:r>
              <a:rPr lang="fr-FR" sz="4000" b="1" noProof="0" dirty="0">
                <a:solidFill>
                  <a:srgbClr val="7030A0"/>
                </a:solidFill>
                <a:latin typeface="Open Sans"/>
                <a:ea typeface="Open Sans"/>
                <a:cs typeface="Open Sans"/>
                <a:sym typeface="Open Sans"/>
              </a:rPr>
              <a:t>Apports transversaux aux deux situations</a:t>
            </a:r>
            <a:endParaRPr lang="fr-FR" sz="4000" noProof="0" dirty="0">
              <a:solidFill>
                <a:srgbClr val="7030A0"/>
              </a:solidFill>
              <a:latin typeface="Open Sans"/>
              <a:ea typeface="Open Sans"/>
              <a:cs typeface="Open Sans"/>
              <a:sym typeface="Open Sans"/>
            </a:endParaRPr>
          </a:p>
        </p:txBody>
      </p:sp>
      <p:sp>
        <p:nvSpPr>
          <p:cNvPr id="4" name="ZoneTexte 3">
            <a:extLst>
              <a:ext uri="{FF2B5EF4-FFF2-40B4-BE49-F238E27FC236}">
                <a16:creationId xmlns:a16="http://schemas.microsoft.com/office/drawing/2014/main" id="{4E6C6900-00A1-6032-EA3F-1FC8B8111D5C}"/>
              </a:ext>
            </a:extLst>
          </p:cNvPr>
          <p:cNvSpPr txBox="1"/>
          <p:nvPr/>
        </p:nvSpPr>
        <p:spPr>
          <a:xfrm>
            <a:off x="1640383" y="2652871"/>
            <a:ext cx="14559512" cy="3416320"/>
          </a:xfrm>
          <a:prstGeom prst="rect">
            <a:avLst/>
          </a:prstGeom>
          <a:noFill/>
        </p:spPr>
        <p:txBody>
          <a:bodyPr wrap="square" rtlCol="0">
            <a:spAutoFit/>
          </a:bodyPr>
          <a:lstStyle/>
          <a:p>
            <a:pPr marL="571500" lvl="1" indent="-571500">
              <a:buFont typeface="Arial" panose="020B0604020202020204" pitchFamily="34" charset="0"/>
              <a:buChar char="•"/>
            </a:pPr>
            <a:endParaRPr lang="fr-FR" sz="3600" noProof="0" dirty="0"/>
          </a:p>
          <a:p>
            <a:pPr marL="571500" lvl="2" indent="-571500">
              <a:buFont typeface="Arial" panose="020B0604020202020204" pitchFamily="34" charset="0"/>
              <a:buChar char="•"/>
            </a:pPr>
            <a:r>
              <a:rPr lang="fr-FR" sz="3200" noProof="0" dirty="0"/>
              <a:t>Utilisation des antibiotiques ?</a:t>
            </a:r>
          </a:p>
          <a:p>
            <a:pPr lvl="3"/>
            <a:r>
              <a:rPr lang="fr-FR" sz="2400" noProof="0" dirty="0"/>
              <a:t>	- Encore l’image du médicament miracle : dans les infections ORL (</a:t>
            </a:r>
            <a:r>
              <a:rPr lang="fr-FR" sz="2400" noProof="0" dirty="0" err="1"/>
              <a:t>Rosman</a:t>
            </a:r>
            <a:r>
              <a:rPr lang="fr-FR" sz="2400" noProof="0" dirty="0"/>
              <a:t>, 2009 ) mais aussi 	pour les infections urinaires</a:t>
            </a:r>
          </a:p>
          <a:p>
            <a:pPr lvl="3"/>
            <a:r>
              <a:rPr lang="fr-FR" sz="2400" noProof="0" dirty="0"/>
              <a:t>	- Adaptation de la posologie ? Pas sans appel au médecin, ou alors adaptation marginale. Rôle 	des pénuries.</a:t>
            </a:r>
          </a:p>
          <a:p>
            <a:pPr lvl="3"/>
            <a:r>
              <a:rPr lang="fr-FR" sz="2400" noProof="0" dirty="0"/>
              <a:t>	- Question de la délivrance à l’unité ? Beaucoup pour l’observance. Moins pour l’écologie. 	Compliquée à mettre en place +++</a:t>
            </a:r>
          </a:p>
        </p:txBody>
      </p:sp>
      <p:sp>
        <p:nvSpPr>
          <p:cNvPr id="5" name="ZoneTexte 4">
            <a:extLst>
              <a:ext uri="{FF2B5EF4-FFF2-40B4-BE49-F238E27FC236}">
                <a16:creationId xmlns:a16="http://schemas.microsoft.com/office/drawing/2014/main" id="{09A1EADB-AB2C-A12C-37E0-3722E6AD43D8}"/>
              </a:ext>
            </a:extLst>
          </p:cNvPr>
          <p:cNvSpPr txBox="1"/>
          <p:nvPr/>
        </p:nvSpPr>
        <p:spPr>
          <a:xfrm>
            <a:off x="4435523" y="6191140"/>
            <a:ext cx="13445699" cy="3785652"/>
          </a:xfrm>
          <a:prstGeom prst="rect">
            <a:avLst/>
          </a:prstGeom>
          <a:noFill/>
        </p:spPr>
        <p:txBody>
          <a:bodyPr wrap="square" rtlCol="0">
            <a:spAutoFit/>
          </a:bodyPr>
          <a:lstStyle/>
          <a:p>
            <a:pPr marL="571500" indent="-571500">
              <a:buFont typeface="Arial" panose="020B0604020202020204" pitchFamily="34" charset="0"/>
              <a:buChar char="•"/>
            </a:pPr>
            <a:r>
              <a:rPr lang="fr-FR" sz="3200" noProof="0" dirty="0"/>
              <a:t>Ce que la pratique des TROD fait à l’officine ?</a:t>
            </a:r>
          </a:p>
          <a:p>
            <a:pPr lvl="8"/>
            <a:r>
              <a:rPr lang="fr-FR" sz="3600" noProof="0" dirty="0"/>
              <a:t>	</a:t>
            </a:r>
            <a:r>
              <a:rPr lang="fr-FR" sz="2400" noProof="0" dirty="0"/>
              <a:t>- Place pour la pédagogie/éducation thérapeutique </a:t>
            </a:r>
          </a:p>
          <a:p>
            <a:pPr lvl="8"/>
            <a:r>
              <a:rPr lang="fr-FR" sz="2400" noProof="0" dirty="0"/>
              <a:t>	- …avec tous les inconvénients liés au volet « commercial » de l’activité (Fournier, 	</a:t>
            </a:r>
            <a:r>
              <a:rPr lang="fr-FR" sz="2400" noProof="0" dirty="0" err="1"/>
              <a:t>Lomba</a:t>
            </a:r>
            <a:r>
              <a:rPr lang="fr-FR" sz="2400" noProof="0" dirty="0"/>
              <a:t>, Müller, 2014) ex : ventes de produits complémentaires pour les EI ou chronicité</a:t>
            </a:r>
          </a:p>
          <a:p>
            <a:pPr lvl="2"/>
            <a:r>
              <a:rPr lang="fr-FR" sz="2400" noProof="0" dirty="0"/>
              <a:t>	- Contestation du diagnostic du médecin généraliste : vers une remise en cause du 	partage des rôles ?</a:t>
            </a:r>
          </a:p>
          <a:p>
            <a:pPr lvl="2"/>
            <a:r>
              <a:rPr lang="fr-FR" sz="2400" noProof="0" dirty="0"/>
              <a:t>	-Rôle du pharmacien dans le BUA : confié par les pouvoirs publics (</a:t>
            </a:r>
            <a:r>
              <a:rPr lang="fr-FR" sz="2400" noProof="0" dirty="0" err="1"/>
              <a:t>Nouguez</a:t>
            </a:r>
            <a:r>
              <a:rPr lang="fr-FR" sz="2400" noProof="0" dirty="0"/>
              <a:t>, 2017 ), mais 	rôle limité : comment expliquer cela aux patients ? Comment travailler avec les médecins ?</a:t>
            </a:r>
            <a:endParaRPr lang="fr-FR" sz="3200" noProof="0" dirty="0"/>
          </a:p>
          <a:p>
            <a:pPr lvl="3"/>
            <a:r>
              <a:rPr lang="fr-FR" sz="2800" noProof="0" dirty="0"/>
              <a:t>	</a:t>
            </a:r>
          </a:p>
        </p:txBody>
      </p:sp>
    </p:spTree>
    <p:extLst>
      <p:ext uri="{BB962C8B-B14F-4D97-AF65-F5344CB8AC3E}">
        <p14:creationId xmlns:p14="http://schemas.microsoft.com/office/powerpoint/2010/main" val="9947429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1FBBA634-09AA-0BD6-CFF2-6F629C9BB93B}"/>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CC382FA4-265E-6C8F-A5DE-D01549B37CC1}"/>
              </a:ext>
            </a:extLst>
          </p:cNvPr>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2" name="ZoneTexte 1">
            <a:extLst>
              <a:ext uri="{FF2B5EF4-FFF2-40B4-BE49-F238E27FC236}">
                <a16:creationId xmlns:a16="http://schemas.microsoft.com/office/drawing/2014/main" id="{BF3F08A9-BE7D-56D9-DEB1-6BB213FE81AF}"/>
              </a:ext>
            </a:extLst>
          </p:cNvPr>
          <p:cNvSpPr txBox="1"/>
          <p:nvPr/>
        </p:nvSpPr>
        <p:spPr>
          <a:xfrm>
            <a:off x="180071" y="1218936"/>
            <a:ext cx="14559512" cy="3616375"/>
          </a:xfrm>
          <a:prstGeom prst="rect">
            <a:avLst/>
          </a:prstGeom>
          <a:noFill/>
        </p:spPr>
        <p:txBody>
          <a:bodyPr wrap="square" rtlCol="0">
            <a:spAutoFit/>
          </a:bodyPr>
          <a:lstStyle/>
          <a:p>
            <a:pPr marL="571500" indent="-571500">
              <a:buFont typeface="Arial" panose="020B0604020202020204" pitchFamily="34" charset="0"/>
              <a:buChar char="•"/>
            </a:pPr>
            <a:r>
              <a:rPr lang="fr-FR" sz="3200" noProof="0" dirty="0"/>
              <a:t>Paradoxe !</a:t>
            </a:r>
          </a:p>
          <a:p>
            <a:pPr lvl="8"/>
            <a:r>
              <a:rPr lang="fr-FR" sz="3600" noProof="0" dirty="0"/>
              <a:t>	</a:t>
            </a:r>
            <a:r>
              <a:rPr lang="fr-FR" sz="2500" noProof="0" dirty="0"/>
              <a:t>- Délégation relativement aisée du TROD angine alors que : pathologie plus grave, clinique plus poussée, prélèvement plus compliqué =&gt; peur du faux négatif</a:t>
            </a:r>
          </a:p>
          <a:p>
            <a:pPr lvl="2"/>
            <a:r>
              <a:rPr lang="fr-FR" sz="2500" noProof="0" dirty="0"/>
              <a:t>	- Délégation plus conflictuelle du TROD cystite alors que : prélèvement/clinique très limitée, « les femmes se devinent très bien », répond à une vraie demande sociale =&gt; peur de l’exclusion des patientes</a:t>
            </a:r>
          </a:p>
          <a:p>
            <a:pPr lvl="2"/>
            <a:r>
              <a:rPr lang="fr-FR" sz="2500" noProof="0" dirty="0"/>
              <a:t>	</a:t>
            </a:r>
          </a:p>
          <a:p>
            <a:pPr marL="571500" lvl="1" indent="-571500">
              <a:buFont typeface="Arial" panose="020B0604020202020204" pitchFamily="34" charset="0"/>
              <a:buChar char="•"/>
            </a:pPr>
            <a:endParaRPr lang="fr-FR" sz="3600" noProof="0" dirty="0"/>
          </a:p>
        </p:txBody>
      </p:sp>
      <p:sp>
        <p:nvSpPr>
          <p:cNvPr id="3" name="Google Shape;85;p1">
            <a:extLst>
              <a:ext uri="{FF2B5EF4-FFF2-40B4-BE49-F238E27FC236}">
                <a16:creationId xmlns:a16="http://schemas.microsoft.com/office/drawing/2014/main" id="{B7A822AB-8FCD-11B4-9AF7-5D8C26E6C5E7}"/>
              </a:ext>
            </a:extLst>
          </p:cNvPr>
          <p:cNvSpPr txBox="1"/>
          <p:nvPr/>
        </p:nvSpPr>
        <p:spPr>
          <a:xfrm>
            <a:off x="384787" y="310208"/>
            <a:ext cx="11925494" cy="763286"/>
          </a:xfrm>
          <a:prstGeom prst="rect">
            <a:avLst/>
          </a:prstGeom>
          <a:noFill/>
          <a:ln>
            <a:noFill/>
          </a:ln>
        </p:spPr>
        <p:txBody>
          <a:bodyPr spcFirstLastPara="1" wrap="square" lIns="0" tIns="0" rIns="0" bIns="0" anchor="t" anchorCtr="0">
            <a:spAutoFit/>
          </a:bodyPr>
          <a:lstStyle/>
          <a:p>
            <a:pPr lvl="0">
              <a:lnSpc>
                <a:spcPct val="123999"/>
              </a:lnSpc>
            </a:pPr>
            <a:r>
              <a:rPr lang="fr-FR" sz="4000" b="1" noProof="0" dirty="0">
                <a:solidFill>
                  <a:srgbClr val="7030A0"/>
                </a:solidFill>
                <a:latin typeface="Open Sans"/>
                <a:ea typeface="Open Sans"/>
                <a:cs typeface="Open Sans"/>
                <a:sym typeface="Open Sans"/>
              </a:rPr>
              <a:t>Deux TROD loin d’être équivalents !</a:t>
            </a:r>
            <a:endParaRPr lang="fr-FR" sz="4000" noProof="0" dirty="0">
              <a:solidFill>
                <a:srgbClr val="7030A0"/>
              </a:solidFill>
              <a:latin typeface="Open Sans"/>
              <a:ea typeface="Open Sans"/>
              <a:cs typeface="Open Sans"/>
              <a:sym typeface="Open Sans"/>
            </a:endParaRPr>
          </a:p>
        </p:txBody>
      </p:sp>
      <p:sp>
        <p:nvSpPr>
          <p:cNvPr id="4" name="ZoneTexte 3">
            <a:extLst>
              <a:ext uri="{FF2B5EF4-FFF2-40B4-BE49-F238E27FC236}">
                <a16:creationId xmlns:a16="http://schemas.microsoft.com/office/drawing/2014/main" id="{9A63F423-4D2B-B1F1-C6BD-77027A548AE5}"/>
              </a:ext>
            </a:extLst>
          </p:cNvPr>
          <p:cNvSpPr txBox="1"/>
          <p:nvPr/>
        </p:nvSpPr>
        <p:spPr>
          <a:xfrm>
            <a:off x="1359276" y="3220026"/>
            <a:ext cx="14559512" cy="4216539"/>
          </a:xfrm>
          <a:prstGeom prst="rect">
            <a:avLst/>
          </a:prstGeom>
          <a:noFill/>
        </p:spPr>
        <p:txBody>
          <a:bodyPr wrap="square" rtlCol="0">
            <a:spAutoFit/>
          </a:bodyPr>
          <a:lstStyle/>
          <a:p>
            <a:pPr lvl="1"/>
            <a:endParaRPr lang="fr-FR" sz="3600" noProof="0" dirty="0"/>
          </a:p>
          <a:p>
            <a:pPr marL="571500" lvl="2" indent="-571500">
              <a:buFont typeface="Arial" panose="020B0604020202020204" pitchFamily="34" charset="0"/>
              <a:buChar char="•"/>
            </a:pPr>
            <a:r>
              <a:rPr lang="fr-FR" sz="3200" noProof="0" dirty="0"/>
              <a:t>Les TROD = loin d’être un simple dispositif technique. L’exemple de la cystite</a:t>
            </a:r>
          </a:p>
          <a:p>
            <a:pPr lvl="3"/>
            <a:r>
              <a:rPr lang="fr-FR" sz="2400" noProof="0" dirty="0"/>
              <a:t>	- Place de la chronicité d’une pathologie infectieuse qui n’est pas saisie comme telle par les 	médecins</a:t>
            </a:r>
          </a:p>
          <a:p>
            <a:pPr lvl="3"/>
            <a:r>
              <a:rPr lang="fr-FR" sz="2400" noProof="0" dirty="0"/>
              <a:t>	- Place de la clinique dans l’exercice officinal et médical : « nous on a les recommandations et eux, 	ils ont la clinique » // cabines de téléconsultation</a:t>
            </a:r>
          </a:p>
          <a:p>
            <a:pPr lvl="3"/>
            <a:r>
              <a:rPr lang="fr-FR" sz="2400" noProof="0" dirty="0"/>
              <a:t>	-Place de la pathologie dans l’économie des consultations en médecine générale</a:t>
            </a:r>
          </a:p>
          <a:p>
            <a:pPr lvl="3"/>
            <a:endParaRPr lang="fr-FR" sz="2400" noProof="0" dirty="0"/>
          </a:p>
          <a:p>
            <a:pPr lvl="3"/>
            <a:endParaRPr lang="fr-FR" sz="2400" noProof="0" dirty="0"/>
          </a:p>
        </p:txBody>
      </p:sp>
      <p:sp>
        <p:nvSpPr>
          <p:cNvPr id="5" name="ZoneTexte 4">
            <a:extLst>
              <a:ext uri="{FF2B5EF4-FFF2-40B4-BE49-F238E27FC236}">
                <a16:creationId xmlns:a16="http://schemas.microsoft.com/office/drawing/2014/main" id="{46033D9C-347B-29A3-9349-3372F40FBF32}"/>
              </a:ext>
            </a:extLst>
          </p:cNvPr>
          <p:cNvSpPr txBox="1"/>
          <p:nvPr/>
        </p:nvSpPr>
        <p:spPr>
          <a:xfrm>
            <a:off x="4067034" y="6744351"/>
            <a:ext cx="13773246" cy="4062651"/>
          </a:xfrm>
          <a:prstGeom prst="rect">
            <a:avLst/>
          </a:prstGeom>
          <a:noFill/>
        </p:spPr>
        <p:txBody>
          <a:bodyPr wrap="square" rtlCol="0">
            <a:spAutoFit/>
          </a:bodyPr>
          <a:lstStyle/>
          <a:p>
            <a:pPr marL="571500" indent="-571500">
              <a:buFont typeface="Arial" panose="020B0604020202020204" pitchFamily="34" charset="0"/>
              <a:buChar char="•"/>
            </a:pPr>
            <a:r>
              <a:rPr lang="fr-FR" sz="3200" noProof="0" dirty="0"/>
              <a:t>Pour comprendre pleinement ces situations, il faut comprendre : </a:t>
            </a:r>
          </a:p>
          <a:p>
            <a:pPr lvl="1"/>
            <a:r>
              <a:rPr lang="fr-FR" sz="3200" noProof="0" dirty="0"/>
              <a:t>	</a:t>
            </a:r>
            <a:r>
              <a:rPr lang="fr-FR" sz="2600" noProof="0" dirty="0"/>
              <a:t>-De montée en puissance de l’antibiorésistance et les préoccupations que suscite la 	médecine de ville, dans un contexte de pénuries</a:t>
            </a:r>
          </a:p>
          <a:p>
            <a:pPr lvl="2"/>
            <a:r>
              <a:rPr lang="fr-FR" sz="2600" noProof="0" dirty="0"/>
              <a:t>	- La place qu’occupent ces pathologies dans un système de soins, voire dans une 	société</a:t>
            </a:r>
          </a:p>
          <a:p>
            <a:pPr lvl="2"/>
            <a:r>
              <a:rPr lang="fr-FR" sz="2600" noProof="0" dirty="0"/>
              <a:t>	- L’équilibre des relations entre les différentes professions soignantes, dans un 	contexte de saturation des services d’urgences et des cabinets de médecine générale</a:t>
            </a:r>
          </a:p>
          <a:p>
            <a:pPr lvl="8"/>
            <a:r>
              <a:rPr lang="fr-FR" sz="3600" noProof="0" dirty="0"/>
              <a:t>	</a:t>
            </a:r>
            <a:endParaRPr lang="fr-FR" sz="3200" noProof="0" dirty="0"/>
          </a:p>
          <a:p>
            <a:pPr lvl="3"/>
            <a:r>
              <a:rPr lang="fr-FR" sz="2800" noProof="0" dirty="0"/>
              <a:t>	</a:t>
            </a:r>
          </a:p>
        </p:txBody>
      </p:sp>
    </p:spTree>
    <p:extLst>
      <p:ext uri="{BB962C8B-B14F-4D97-AF65-F5344CB8AC3E}">
        <p14:creationId xmlns:p14="http://schemas.microsoft.com/office/powerpoint/2010/main" val="4565002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4C5F4031-9F97-3349-8D0D-21A82F2920F0}"/>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61BCDEDA-1D24-FA16-9711-FE3858713809}"/>
              </a:ext>
            </a:extLst>
          </p:cNvPr>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2" name="ZoneTexte 1">
            <a:extLst>
              <a:ext uri="{FF2B5EF4-FFF2-40B4-BE49-F238E27FC236}">
                <a16:creationId xmlns:a16="http://schemas.microsoft.com/office/drawing/2014/main" id="{63C224E5-2DCA-2244-E473-648DF19C42B1}"/>
              </a:ext>
            </a:extLst>
          </p:cNvPr>
          <p:cNvSpPr txBox="1"/>
          <p:nvPr/>
        </p:nvSpPr>
        <p:spPr>
          <a:xfrm>
            <a:off x="1037229" y="3759036"/>
            <a:ext cx="11682484" cy="2523768"/>
          </a:xfrm>
          <a:prstGeom prst="rect">
            <a:avLst/>
          </a:prstGeom>
          <a:noFill/>
        </p:spPr>
        <p:txBody>
          <a:bodyPr wrap="square" rtlCol="0">
            <a:spAutoFit/>
          </a:bodyPr>
          <a:lstStyle/>
          <a:p>
            <a:r>
              <a:rPr lang="fr-FR" sz="3600" noProof="0" dirty="0"/>
              <a:t>Trois ateliers : </a:t>
            </a:r>
          </a:p>
          <a:p>
            <a:pPr marL="571500" indent="-571500">
              <a:buFontTx/>
              <a:buChar char="-"/>
            </a:pPr>
            <a:r>
              <a:rPr lang="fr-FR" sz="3600" noProof="0" dirty="0"/>
              <a:t>Deux situations en médecine de ville : 2 groupes ! 1h</a:t>
            </a:r>
          </a:p>
          <a:p>
            <a:pPr marL="571500" indent="-571500">
              <a:buFontTx/>
              <a:buChar char="-"/>
            </a:pPr>
            <a:r>
              <a:rPr lang="fr-FR" sz="3600" b="1" noProof="0" dirty="0"/>
              <a:t>Une situation en médecine hospitalière : 30 min</a:t>
            </a:r>
          </a:p>
          <a:p>
            <a:pPr marL="571500" indent="-571500">
              <a:buFontTx/>
              <a:buChar char="-"/>
            </a:pPr>
            <a:r>
              <a:rPr lang="fr-FR" sz="3600" noProof="0" dirty="0"/>
              <a:t>Une situation en médecine vétérinaire : 30 min</a:t>
            </a:r>
          </a:p>
          <a:p>
            <a:pPr marL="285750" indent="-285750">
              <a:buFontTx/>
              <a:buChar char="-"/>
            </a:pPr>
            <a:endParaRPr lang="fr-FR" noProof="0" dirty="0"/>
          </a:p>
        </p:txBody>
      </p:sp>
    </p:spTree>
    <p:extLst>
      <p:ext uri="{BB962C8B-B14F-4D97-AF65-F5344CB8AC3E}">
        <p14:creationId xmlns:p14="http://schemas.microsoft.com/office/powerpoint/2010/main" val="15570921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1C10E497-EA1A-309C-B569-8A2A1E6EFE0B}"/>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1DF04D3A-74FF-734D-3082-E09B67F6162D}"/>
              </a:ext>
            </a:extLst>
          </p:cNvPr>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2" name="ZoneTexte 1">
            <a:extLst>
              <a:ext uri="{FF2B5EF4-FFF2-40B4-BE49-F238E27FC236}">
                <a16:creationId xmlns:a16="http://schemas.microsoft.com/office/drawing/2014/main" id="{6E7B59E7-4B4E-0E38-CB9A-36D9597A1CD4}"/>
              </a:ext>
            </a:extLst>
          </p:cNvPr>
          <p:cNvSpPr txBox="1"/>
          <p:nvPr/>
        </p:nvSpPr>
        <p:spPr>
          <a:xfrm>
            <a:off x="180071" y="1218936"/>
            <a:ext cx="11679833" cy="5955476"/>
          </a:xfrm>
          <a:prstGeom prst="rect">
            <a:avLst/>
          </a:prstGeom>
          <a:noFill/>
        </p:spPr>
        <p:txBody>
          <a:bodyPr wrap="square" rtlCol="0">
            <a:spAutoFit/>
          </a:bodyPr>
          <a:lstStyle/>
          <a:p>
            <a:pPr lvl="0" algn="just"/>
            <a:r>
              <a:rPr lang="fr-FR" sz="3200" noProof="0" dirty="0"/>
              <a:t>Un patient est hospitalisé dans un service d’hématologie d’un hôpital parisien. Il est en aplasie car il attend une greffe de moelle osseuse. Ses proches peuvent lui rendre visite à condition de se laver les mains avant d’entrer dans la chambre, de porter un masque, de n’apporter aucune nourriture provenant de l’extérieur, mais aussi de ne pas s’assoir sur son lit. Un matin, l’infirmière qui vient changer la ligne de sa perfusion arrive, et elle s’équipe avec un dispositif de protection qu’elle n’avait pas toutes les semaines passées et dit au patient qu’elle va le préparer afin qu’il soit transféré en secteur BHRe. </a:t>
            </a:r>
            <a:r>
              <a:rPr lang="fr-FR" sz="2500" noProof="0" dirty="0"/>
              <a:t>	</a:t>
            </a:r>
          </a:p>
          <a:p>
            <a:pPr marL="571500" lvl="1" indent="-571500">
              <a:buFont typeface="Arial" panose="020B0604020202020204" pitchFamily="34" charset="0"/>
              <a:buChar char="•"/>
            </a:pPr>
            <a:endParaRPr lang="fr-FR" sz="3600" noProof="0" dirty="0"/>
          </a:p>
        </p:txBody>
      </p:sp>
      <p:sp>
        <p:nvSpPr>
          <p:cNvPr id="3" name="Google Shape;85;p1">
            <a:extLst>
              <a:ext uri="{FF2B5EF4-FFF2-40B4-BE49-F238E27FC236}">
                <a16:creationId xmlns:a16="http://schemas.microsoft.com/office/drawing/2014/main" id="{A2E8A749-A5E2-B591-24C5-CA3CA5D38AE5}"/>
              </a:ext>
            </a:extLst>
          </p:cNvPr>
          <p:cNvSpPr txBox="1"/>
          <p:nvPr/>
        </p:nvSpPr>
        <p:spPr>
          <a:xfrm>
            <a:off x="384787" y="310208"/>
            <a:ext cx="11925494" cy="763286"/>
          </a:xfrm>
          <a:prstGeom prst="rect">
            <a:avLst/>
          </a:prstGeom>
          <a:noFill/>
          <a:ln>
            <a:noFill/>
          </a:ln>
        </p:spPr>
        <p:txBody>
          <a:bodyPr spcFirstLastPara="1" wrap="square" lIns="0" tIns="0" rIns="0" bIns="0" anchor="t" anchorCtr="0">
            <a:spAutoFit/>
          </a:bodyPr>
          <a:lstStyle/>
          <a:p>
            <a:pPr lvl="0">
              <a:lnSpc>
                <a:spcPct val="123999"/>
              </a:lnSpc>
            </a:pPr>
            <a:r>
              <a:rPr lang="fr-FR" sz="4000" b="1" noProof="0" dirty="0">
                <a:solidFill>
                  <a:srgbClr val="7030A0"/>
                </a:solidFill>
                <a:latin typeface="Open Sans"/>
                <a:ea typeface="Open Sans"/>
                <a:cs typeface="Open Sans"/>
                <a:sym typeface="Open Sans"/>
              </a:rPr>
              <a:t>Situation B </a:t>
            </a:r>
            <a:endParaRPr lang="fr-FR" sz="4000" noProof="0" dirty="0">
              <a:solidFill>
                <a:srgbClr val="7030A0"/>
              </a:solidFill>
              <a:latin typeface="Open Sans"/>
              <a:ea typeface="Open Sans"/>
              <a:cs typeface="Open Sans"/>
              <a:sym typeface="Open Sans"/>
            </a:endParaRPr>
          </a:p>
        </p:txBody>
      </p:sp>
      <p:sp>
        <p:nvSpPr>
          <p:cNvPr id="5" name="ZoneTexte 4">
            <a:extLst>
              <a:ext uri="{FF2B5EF4-FFF2-40B4-BE49-F238E27FC236}">
                <a16:creationId xmlns:a16="http://schemas.microsoft.com/office/drawing/2014/main" id="{024F6445-BA9E-440C-9F63-9C99127B3BDF}"/>
              </a:ext>
            </a:extLst>
          </p:cNvPr>
          <p:cNvSpPr txBox="1"/>
          <p:nvPr/>
        </p:nvSpPr>
        <p:spPr>
          <a:xfrm>
            <a:off x="3916909" y="6666402"/>
            <a:ext cx="13773246" cy="2462213"/>
          </a:xfrm>
          <a:prstGeom prst="rect">
            <a:avLst/>
          </a:prstGeom>
          <a:noFill/>
        </p:spPr>
        <p:txBody>
          <a:bodyPr wrap="square" rtlCol="0">
            <a:spAutoFit/>
          </a:bodyPr>
          <a:lstStyle/>
          <a:p>
            <a:pPr marL="571500" indent="-571500">
              <a:buFont typeface="Arial" panose="020B0604020202020204" pitchFamily="34" charset="0"/>
              <a:buChar char="•"/>
            </a:pPr>
            <a:r>
              <a:rPr lang="fr-FR" sz="3200" noProof="0" dirty="0"/>
              <a:t>D’après vous, quels sont les facteurs qui peuvent expliquer que le patient soit testé à une BHRe ?</a:t>
            </a:r>
          </a:p>
          <a:p>
            <a:pPr marL="571500" indent="-571500">
              <a:buFont typeface="Arial" panose="020B0604020202020204" pitchFamily="34" charset="0"/>
              <a:buChar char="•"/>
            </a:pPr>
            <a:endParaRPr lang="fr-FR" sz="2600" noProof="0" dirty="0"/>
          </a:p>
          <a:p>
            <a:pPr lvl="8"/>
            <a:r>
              <a:rPr lang="fr-FR" sz="3600" noProof="0" dirty="0"/>
              <a:t>	</a:t>
            </a:r>
            <a:endParaRPr lang="fr-FR" sz="3200" noProof="0" dirty="0"/>
          </a:p>
          <a:p>
            <a:pPr lvl="3"/>
            <a:r>
              <a:rPr lang="fr-FR" sz="2800" noProof="0" dirty="0"/>
              <a:t>	</a:t>
            </a:r>
          </a:p>
        </p:txBody>
      </p:sp>
    </p:spTree>
    <p:extLst>
      <p:ext uri="{BB962C8B-B14F-4D97-AF65-F5344CB8AC3E}">
        <p14:creationId xmlns:p14="http://schemas.microsoft.com/office/powerpoint/2010/main" val="18262655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0D1E7F25-1596-5F76-FB3C-BD15E10F495A}"/>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93C726A5-26DF-65D9-0E31-B9CA79B0C9D7}"/>
              </a:ext>
            </a:extLst>
          </p:cNvPr>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2" name="ZoneTexte 1">
            <a:extLst>
              <a:ext uri="{FF2B5EF4-FFF2-40B4-BE49-F238E27FC236}">
                <a16:creationId xmlns:a16="http://schemas.microsoft.com/office/drawing/2014/main" id="{077C1A70-0F16-F852-8165-5EBFE3CC5F36}"/>
              </a:ext>
            </a:extLst>
          </p:cNvPr>
          <p:cNvSpPr txBox="1"/>
          <p:nvPr/>
        </p:nvSpPr>
        <p:spPr>
          <a:xfrm>
            <a:off x="180071" y="1218936"/>
            <a:ext cx="12689768" cy="5463034"/>
          </a:xfrm>
          <a:prstGeom prst="rect">
            <a:avLst/>
          </a:prstGeom>
          <a:noFill/>
        </p:spPr>
        <p:txBody>
          <a:bodyPr wrap="square" rtlCol="0">
            <a:spAutoFit/>
          </a:bodyPr>
          <a:lstStyle/>
          <a:p>
            <a:pPr lvl="0" algn="just"/>
            <a:r>
              <a:rPr lang="fr-FR" sz="3200" noProof="0" dirty="0"/>
              <a:t>Un patient est hospitalisé dans un service d’hématologie d’un grand hôpital parisien. Il est en aplasie car il attend une greffe de moelle osseuse. Ses proches peuvent lui rendre visite à condition de se laver les mains avant d’entrer dans la chambre, de porter un masque, de n’apporter aucune nourriture provenant de l’extérieur, mais aussi de ne pas s’assoir sur son lit. Un matin, l’infirmière qui vient changer la ligne de sa perfusion arrive, et elle s’équipe avec un dispositif de protection qu’elle n’avait pas toutes les semaines passées et dit au patient qu’elle va le préparer afin qu’il soit transféré en secteur BHRe. </a:t>
            </a:r>
            <a:r>
              <a:rPr lang="fr-FR" sz="2500" noProof="0" dirty="0"/>
              <a:t>	</a:t>
            </a:r>
          </a:p>
          <a:p>
            <a:pPr marL="571500" lvl="1" indent="-571500">
              <a:buFont typeface="Arial" panose="020B0604020202020204" pitchFamily="34" charset="0"/>
              <a:buChar char="•"/>
            </a:pPr>
            <a:endParaRPr lang="fr-FR" sz="3600" noProof="0" dirty="0"/>
          </a:p>
        </p:txBody>
      </p:sp>
      <p:sp>
        <p:nvSpPr>
          <p:cNvPr id="3" name="Google Shape;85;p1">
            <a:extLst>
              <a:ext uri="{FF2B5EF4-FFF2-40B4-BE49-F238E27FC236}">
                <a16:creationId xmlns:a16="http://schemas.microsoft.com/office/drawing/2014/main" id="{C6214C1C-A86B-C7A6-2A82-06A5C3E1B2B6}"/>
              </a:ext>
            </a:extLst>
          </p:cNvPr>
          <p:cNvSpPr txBox="1"/>
          <p:nvPr/>
        </p:nvSpPr>
        <p:spPr>
          <a:xfrm>
            <a:off x="384787" y="310208"/>
            <a:ext cx="11925494" cy="763286"/>
          </a:xfrm>
          <a:prstGeom prst="rect">
            <a:avLst/>
          </a:prstGeom>
          <a:noFill/>
          <a:ln>
            <a:noFill/>
          </a:ln>
        </p:spPr>
        <p:txBody>
          <a:bodyPr spcFirstLastPara="1" wrap="square" lIns="0" tIns="0" rIns="0" bIns="0" anchor="t" anchorCtr="0">
            <a:spAutoFit/>
          </a:bodyPr>
          <a:lstStyle/>
          <a:p>
            <a:pPr lvl="0">
              <a:lnSpc>
                <a:spcPct val="123999"/>
              </a:lnSpc>
            </a:pPr>
            <a:r>
              <a:rPr lang="fr-FR" sz="4000" b="1" noProof="0" dirty="0">
                <a:solidFill>
                  <a:srgbClr val="7030A0"/>
                </a:solidFill>
                <a:latin typeface="Open Sans"/>
                <a:ea typeface="Open Sans"/>
                <a:cs typeface="Open Sans"/>
                <a:sym typeface="Open Sans"/>
              </a:rPr>
              <a:t>Situation B </a:t>
            </a:r>
            <a:endParaRPr lang="fr-FR" sz="4000" noProof="0" dirty="0">
              <a:solidFill>
                <a:srgbClr val="7030A0"/>
              </a:solidFill>
              <a:latin typeface="Open Sans"/>
              <a:ea typeface="Open Sans"/>
              <a:cs typeface="Open Sans"/>
              <a:sym typeface="Open Sans"/>
            </a:endParaRPr>
          </a:p>
        </p:txBody>
      </p:sp>
      <p:sp>
        <p:nvSpPr>
          <p:cNvPr id="5" name="ZoneTexte 4">
            <a:extLst>
              <a:ext uri="{FF2B5EF4-FFF2-40B4-BE49-F238E27FC236}">
                <a16:creationId xmlns:a16="http://schemas.microsoft.com/office/drawing/2014/main" id="{82796AAF-2F40-49A2-3082-E0697217347C}"/>
              </a:ext>
            </a:extLst>
          </p:cNvPr>
          <p:cNvSpPr txBox="1"/>
          <p:nvPr/>
        </p:nvSpPr>
        <p:spPr>
          <a:xfrm>
            <a:off x="3998795" y="6133431"/>
            <a:ext cx="13773246" cy="3939540"/>
          </a:xfrm>
          <a:prstGeom prst="rect">
            <a:avLst/>
          </a:prstGeom>
          <a:noFill/>
        </p:spPr>
        <p:txBody>
          <a:bodyPr wrap="square" rtlCol="0">
            <a:spAutoFit/>
          </a:bodyPr>
          <a:lstStyle/>
          <a:p>
            <a:pPr marL="571500" indent="-571500">
              <a:buFont typeface="Arial" panose="020B0604020202020204" pitchFamily="34" charset="0"/>
              <a:buChar char="•"/>
            </a:pPr>
            <a:r>
              <a:rPr lang="fr-FR" sz="3200" noProof="0" dirty="0"/>
              <a:t>D’après vous, quels sont les facteurs qui peuvent expliquer que le patient soit testé à une BHRe ?</a:t>
            </a:r>
          </a:p>
          <a:p>
            <a:pPr marL="571500" indent="-571500">
              <a:buFont typeface="Arial" panose="020B0604020202020204" pitchFamily="34" charset="0"/>
              <a:buChar char="•"/>
            </a:pPr>
            <a:r>
              <a:rPr lang="fr-FR" sz="3200" noProof="0" dirty="0"/>
              <a:t>Quelles sont les difficultés posées par la situation en présence ? </a:t>
            </a:r>
          </a:p>
          <a:p>
            <a:pPr marL="571500" indent="-571500">
              <a:buFont typeface="Arial" panose="020B0604020202020204" pitchFamily="34" charset="0"/>
              <a:buChar char="•"/>
            </a:pPr>
            <a:r>
              <a:rPr lang="fr-FR" sz="3200" noProof="0" dirty="0"/>
              <a:t>Qui sont les différents acteurs de cette situation (présents indirectement ou directement) ?</a:t>
            </a:r>
          </a:p>
          <a:p>
            <a:pPr marL="571500" indent="-571500">
              <a:buFont typeface="Arial" panose="020B0604020202020204" pitchFamily="34" charset="0"/>
              <a:buChar char="•"/>
            </a:pPr>
            <a:endParaRPr lang="fr-FR" sz="2600" noProof="0" dirty="0"/>
          </a:p>
          <a:p>
            <a:pPr lvl="8"/>
            <a:r>
              <a:rPr lang="fr-FR" sz="3600" noProof="0" dirty="0"/>
              <a:t>	</a:t>
            </a:r>
            <a:endParaRPr lang="fr-FR" sz="3200" noProof="0" dirty="0"/>
          </a:p>
          <a:p>
            <a:pPr lvl="3"/>
            <a:r>
              <a:rPr lang="fr-FR" sz="2800" noProof="0" dirty="0"/>
              <a:t>	</a:t>
            </a:r>
          </a:p>
        </p:txBody>
      </p:sp>
    </p:spTree>
    <p:extLst>
      <p:ext uri="{BB962C8B-B14F-4D97-AF65-F5344CB8AC3E}">
        <p14:creationId xmlns:p14="http://schemas.microsoft.com/office/powerpoint/2010/main" val="22896854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19FD6EE0-09D5-B3B6-D610-75382241F7C2}"/>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8AE7714C-81D7-F4C7-0A66-9501E6DCC536}"/>
              </a:ext>
            </a:extLst>
          </p:cNvPr>
          <p:cNvPicPr preferRelativeResize="0"/>
          <p:nvPr/>
        </p:nvPicPr>
        <p:blipFill>
          <a:blip r:embed="rId3">
            <a:alphaModFix/>
          </a:blip>
          <a:stretch>
            <a:fillRect/>
          </a:stretch>
        </p:blipFill>
        <p:spPr>
          <a:xfrm>
            <a:off x="95535" y="0"/>
            <a:ext cx="18288000" cy="10286995"/>
          </a:xfrm>
          <a:prstGeom prst="rect">
            <a:avLst/>
          </a:prstGeom>
          <a:noFill/>
          <a:ln>
            <a:noFill/>
          </a:ln>
        </p:spPr>
      </p:pic>
      <p:sp>
        <p:nvSpPr>
          <p:cNvPr id="3" name="Google Shape;85;p1">
            <a:extLst>
              <a:ext uri="{FF2B5EF4-FFF2-40B4-BE49-F238E27FC236}">
                <a16:creationId xmlns:a16="http://schemas.microsoft.com/office/drawing/2014/main" id="{EB4B8177-F57C-9CD7-A9FF-9C3A6EBAD4D0}"/>
              </a:ext>
            </a:extLst>
          </p:cNvPr>
          <p:cNvSpPr txBox="1"/>
          <p:nvPr/>
        </p:nvSpPr>
        <p:spPr>
          <a:xfrm>
            <a:off x="384787" y="235690"/>
            <a:ext cx="11925494" cy="763286"/>
          </a:xfrm>
          <a:prstGeom prst="rect">
            <a:avLst/>
          </a:prstGeom>
          <a:noFill/>
          <a:ln>
            <a:noFill/>
          </a:ln>
        </p:spPr>
        <p:txBody>
          <a:bodyPr spcFirstLastPara="1" wrap="square" lIns="0" tIns="0" rIns="0" bIns="0" anchor="t" anchorCtr="0">
            <a:spAutoFit/>
          </a:bodyPr>
          <a:lstStyle/>
          <a:p>
            <a:pPr lvl="0">
              <a:lnSpc>
                <a:spcPct val="123999"/>
              </a:lnSpc>
            </a:pPr>
            <a:r>
              <a:rPr lang="fr-FR" sz="4000" b="1" noProof="0" dirty="0">
                <a:solidFill>
                  <a:srgbClr val="7030A0"/>
                </a:solidFill>
                <a:latin typeface="Open Sans"/>
                <a:ea typeface="Open Sans"/>
                <a:cs typeface="Open Sans"/>
                <a:sym typeface="Open Sans"/>
              </a:rPr>
              <a:t>Situation B </a:t>
            </a:r>
            <a:endParaRPr lang="fr-FR" sz="4000" noProof="0" dirty="0">
              <a:solidFill>
                <a:srgbClr val="7030A0"/>
              </a:solidFill>
              <a:latin typeface="Open Sans"/>
              <a:ea typeface="Open Sans"/>
              <a:cs typeface="Open Sans"/>
              <a:sym typeface="Open Sans"/>
            </a:endParaRPr>
          </a:p>
        </p:txBody>
      </p:sp>
      <p:sp>
        <p:nvSpPr>
          <p:cNvPr id="5" name="ZoneTexte 4">
            <a:extLst>
              <a:ext uri="{FF2B5EF4-FFF2-40B4-BE49-F238E27FC236}">
                <a16:creationId xmlns:a16="http://schemas.microsoft.com/office/drawing/2014/main" id="{4517860F-E30F-4BE4-D005-E1EB9052FAB4}"/>
              </a:ext>
            </a:extLst>
          </p:cNvPr>
          <p:cNvSpPr txBox="1"/>
          <p:nvPr/>
        </p:nvSpPr>
        <p:spPr>
          <a:xfrm>
            <a:off x="289253" y="2729830"/>
            <a:ext cx="13773246" cy="1754326"/>
          </a:xfrm>
          <a:prstGeom prst="rect">
            <a:avLst/>
          </a:prstGeom>
          <a:noFill/>
          <a:ln>
            <a:solidFill>
              <a:schemeClr val="tx1"/>
            </a:solidFill>
          </a:ln>
        </p:spPr>
        <p:txBody>
          <a:bodyPr wrap="square" rtlCol="0">
            <a:spAutoFit/>
          </a:bodyPr>
          <a:lstStyle/>
          <a:p>
            <a:r>
              <a:rPr lang="fr-FR" sz="1800" i="1" noProof="0" dirty="0"/>
              <a:t>« Moi, je vois des familles, les gens ont tous le masque en dessous du nez et quand je passe la tête par le hublot de la chambre pour voir si tout va bien, ils le remontent très vite. Je rentre et je leur dis : « Moi, je m’en moque que vous ayez le masque devant moi. Vous ne le faites pas pour éviter la punition, vous le faites pour éviter de refiler une bactérie dangereuse à votre proche qui est malade et qui ne peut pas se défendre contre une infection ». Mais ils ne comprennent pas que c’est pas parce qu’on veut les faire chier qu’on leur demande ça »</a:t>
            </a:r>
            <a:r>
              <a:rPr lang="fr-FR" sz="1800" b="1" i="1" noProof="0" dirty="0"/>
              <a:t> </a:t>
            </a:r>
          </a:p>
          <a:p>
            <a:r>
              <a:rPr lang="fr-FR" sz="1800" b="1" i="1" noProof="0" dirty="0"/>
              <a:t>Entretien avec Fatoumata, AS, 40 ans, 10 ans d’</a:t>
            </a:r>
            <a:r>
              <a:rPr lang="fr-FR" sz="1800" b="1" i="1" noProof="0" dirty="0" err="1"/>
              <a:t>experience</a:t>
            </a:r>
            <a:r>
              <a:rPr lang="fr-FR" sz="1800" b="1" i="1" noProof="0" dirty="0"/>
              <a:t> dans le service.</a:t>
            </a:r>
            <a:endParaRPr lang="fr-FR" sz="1800" i="1" noProof="0" dirty="0"/>
          </a:p>
        </p:txBody>
      </p:sp>
      <p:sp>
        <p:nvSpPr>
          <p:cNvPr id="6" name="ZoneTexte 5">
            <a:extLst>
              <a:ext uri="{FF2B5EF4-FFF2-40B4-BE49-F238E27FC236}">
                <a16:creationId xmlns:a16="http://schemas.microsoft.com/office/drawing/2014/main" id="{9145E63B-BFF4-E3CA-57E7-F8B41E40FAE5}"/>
              </a:ext>
            </a:extLst>
          </p:cNvPr>
          <p:cNvSpPr txBox="1"/>
          <p:nvPr/>
        </p:nvSpPr>
        <p:spPr>
          <a:xfrm>
            <a:off x="289253" y="1100542"/>
            <a:ext cx="11519064" cy="1323439"/>
          </a:xfrm>
          <a:prstGeom prst="rect">
            <a:avLst/>
          </a:prstGeom>
          <a:noFill/>
          <a:ln>
            <a:solidFill>
              <a:srgbClr val="404040"/>
            </a:solidFill>
          </a:ln>
        </p:spPr>
        <p:txBody>
          <a:bodyPr wrap="square" rtlCol="0">
            <a:spAutoFit/>
          </a:bodyPr>
          <a:lstStyle/>
          <a:p>
            <a:pPr algn="just"/>
            <a:r>
              <a:rPr lang="fr-FR" sz="1600" i="1" noProof="0" dirty="0"/>
              <a:t>« Moi j'ai vu des chefs de service rentrer avec des alliances, alors que nous on nous fait… enfin moi ça m'est jamais venu à l'idée de poser une bague sur mon doigt. Même quand je suis chez moi et que j'ai une bague, tu vois je me dis « les bactéries qu'il y a autour de ma bague, c'est horrible »… en plus tu vois, en labo, on l’a fait, […] à mettre ta bague dans la boîte de pétri à laisser pousser »</a:t>
            </a:r>
          </a:p>
          <a:p>
            <a:r>
              <a:rPr lang="fr-FR" sz="1600" b="1" i="1" noProof="0" dirty="0"/>
              <a:t>Entretien avec Catherine, IDE, 27 ans, 4 ans d’</a:t>
            </a:r>
            <a:r>
              <a:rPr lang="fr-FR" sz="1600" b="1" i="1" noProof="0" dirty="0" err="1"/>
              <a:t>experience</a:t>
            </a:r>
            <a:r>
              <a:rPr lang="fr-FR" sz="1600" b="1" i="1" noProof="0" dirty="0"/>
              <a:t> dans le service.</a:t>
            </a:r>
            <a:endParaRPr lang="fr-FR" sz="1600" noProof="0" dirty="0"/>
          </a:p>
        </p:txBody>
      </p:sp>
      <p:sp>
        <p:nvSpPr>
          <p:cNvPr id="7" name="ZoneTexte 6">
            <a:extLst>
              <a:ext uri="{FF2B5EF4-FFF2-40B4-BE49-F238E27FC236}">
                <a16:creationId xmlns:a16="http://schemas.microsoft.com/office/drawing/2014/main" id="{B6694D27-043B-97C8-B2A6-3D419EB9FD39}"/>
              </a:ext>
            </a:extLst>
          </p:cNvPr>
          <p:cNvSpPr txBox="1"/>
          <p:nvPr/>
        </p:nvSpPr>
        <p:spPr>
          <a:xfrm>
            <a:off x="1749212" y="4653528"/>
            <a:ext cx="11519064" cy="2862322"/>
          </a:xfrm>
          <a:prstGeom prst="rect">
            <a:avLst/>
          </a:prstGeom>
          <a:noFill/>
          <a:ln>
            <a:solidFill>
              <a:srgbClr val="404040"/>
            </a:solidFill>
          </a:ln>
        </p:spPr>
        <p:txBody>
          <a:bodyPr wrap="square" rtlCol="0">
            <a:spAutoFit/>
          </a:bodyPr>
          <a:lstStyle/>
          <a:p>
            <a:pPr algn="just"/>
            <a:r>
              <a:rPr lang="fr-FR" sz="1800" i="1" noProof="0" dirty="0"/>
              <a:t>« Ils [les médecins] te disent que quand il y a une infection c'est de ta faute… Et remettre tout sur le dos du personnel soignant. Mais ça c'est pas dit aux aides soignantes, c'est dit aux patients. Par exemple le patient, il est BHRe… je me souviens, j'étais dans la chambre mais il avait oublié que j'étais dans la chambre, et il dit au patient, donc il avait son alliance : « ah bah oui mais si vous avez si vous êtes contaminé BHRe, c'est pas pour rien, c'est parce que c'est sûrement les aides soignantes ». Et donc là j'ai toussé… j'ai toussé, et il a dit : « Enfin les aides soignantes, ce que je veux dire, c'est que les soignants, tous les gens qui passent dans la chambre toute la journée ». Bah oui ! Mais de toute façon, les aides soignantes, c'est le bon petit truc sur lequel tu peux venir taper quand tu… Franchement puis, tu sais, la plupart des aides soignantes quand même c'est des CDD ouais quand t'es en CDD, tu fermes ta bouche quand on te dit un truc </a:t>
            </a:r>
            <a:r>
              <a:rPr lang="fr-FR" sz="1800" noProof="0" dirty="0"/>
              <a:t>»</a:t>
            </a:r>
          </a:p>
          <a:p>
            <a:r>
              <a:rPr lang="fr-FR" sz="1800" b="1" i="1" noProof="0" dirty="0"/>
              <a:t>Entretien avec Alix, IDE, 35 ans, 8 ans d’</a:t>
            </a:r>
            <a:r>
              <a:rPr lang="fr-FR" sz="1800" b="1" i="1" noProof="0" dirty="0" err="1"/>
              <a:t>experience</a:t>
            </a:r>
            <a:r>
              <a:rPr lang="fr-FR" sz="1800" b="1" i="1" noProof="0" dirty="0"/>
              <a:t> dans le service.</a:t>
            </a:r>
            <a:endParaRPr lang="fr-FR" sz="1800" noProof="0" dirty="0"/>
          </a:p>
        </p:txBody>
      </p:sp>
      <p:sp>
        <p:nvSpPr>
          <p:cNvPr id="8" name="ZoneTexte 7">
            <a:extLst>
              <a:ext uri="{FF2B5EF4-FFF2-40B4-BE49-F238E27FC236}">
                <a16:creationId xmlns:a16="http://schemas.microsoft.com/office/drawing/2014/main" id="{773D3BF7-4E17-D9DD-727B-29A60E3CB268}"/>
              </a:ext>
            </a:extLst>
          </p:cNvPr>
          <p:cNvSpPr txBox="1"/>
          <p:nvPr/>
        </p:nvSpPr>
        <p:spPr>
          <a:xfrm>
            <a:off x="5901310" y="7685222"/>
            <a:ext cx="11519064" cy="1754326"/>
          </a:xfrm>
          <a:prstGeom prst="rect">
            <a:avLst/>
          </a:prstGeom>
          <a:noFill/>
          <a:ln>
            <a:solidFill>
              <a:srgbClr val="404040"/>
            </a:solidFill>
          </a:ln>
        </p:spPr>
        <p:txBody>
          <a:bodyPr wrap="square" rtlCol="0">
            <a:spAutoFit/>
          </a:bodyPr>
          <a:lstStyle/>
          <a:p>
            <a:pPr algn="just"/>
            <a:r>
              <a:rPr lang="fr-FR" sz="1800" i="1" noProof="0" dirty="0"/>
              <a:t>«Des fois, il y a des problèmes de chambre aussi. Par exemple, la 415, on sait que, systématiquement, si on laisse un patient trop longtemps dans cette chambre, il se positive [à une BHRe précise]. Donc on sait qu’il y a un souci avec cette chambre, car elle est dans l’ancienne aile du service, et même si le ménage est fait à fond, qu’on fait des prélèvements un peu partout qui montrent que le ménage a été bien fait, les patients qui sont hospitalisés là deviennent porteurs »</a:t>
            </a:r>
            <a:r>
              <a:rPr lang="fr-FR" sz="1800" noProof="0" dirty="0"/>
              <a:t>»</a:t>
            </a:r>
          </a:p>
          <a:p>
            <a:r>
              <a:rPr lang="fr-FR" sz="1800" b="1" i="1" noProof="0" dirty="0"/>
              <a:t>Entretien avec Phillipe, médecin, 55 ans, 20 ans d’</a:t>
            </a:r>
            <a:r>
              <a:rPr lang="fr-FR" sz="1800" b="1" i="1" noProof="0" dirty="0" err="1"/>
              <a:t>experience</a:t>
            </a:r>
            <a:r>
              <a:rPr lang="fr-FR" sz="1800" b="1" i="1" noProof="0" dirty="0"/>
              <a:t> dans le service.</a:t>
            </a:r>
            <a:endParaRPr lang="fr-FR" sz="1800" noProof="0" dirty="0"/>
          </a:p>
        </p:txBody>
      </p:sp>
    </p:spTree>
    <p:extLst>
      <p:ext uri="{BB962C8B-B14F-4D97-AF65-F5344CB8AC3E}">
        <p14:creationId xmlns:p14="http://schemas.microsoft.com/office/powerpoint/2010/main" val="13861820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7DBC55E7-AC01-CFC2-09FF-7BD0A6B47EB8}"/>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C0155D48-F49B-DA7D-5179-8291F97900CC}"/>
              </a:ext>
            </a:extLst>
          </p:cNvPr>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2" name="ZoneTexte 1">
            <a:extLst>
              <a:ext uri="{FF2B5EF4-FFF2-40B4-BE49-F238E27FC236}">
                <a16:creationId xmlns:a16="http://schemas.microsoft.com/office/drawing/2014/main" id="{AA4DD6E7-67DB-629E-0EC6-48B0CE31866F}"/>
              </a:ext>
            </a:extLst>
          </p:cNvPr>
          <p:cNvSpPr txBox="1"/>
          <p:nvPr/>
        </p:nvSpPr>
        <p:spPr>
          <a:xfrm>
            <a:off x="180071" y="1218936"/>
            <a:ext cx="12689768" cy="6740307"/>
          </a:xfrm>
          <a:prstGeom prst="rect">
            <a:avLst/>
          </a:prstGeom>
          <a:noFill/>
        </p:spPr>
        <p:txBody>
          <a:bodyPr wrap="square" rtlCol="0">
            <a:spAutoFit/>
          </a:bodyPr>
          <a:lstStyle/>
          <a:p>
            <a:pPr marL="457200" lvl="0" indent="-457200">
              <a:buFontTx/>
              <a:buChar char="-"/>
            </a:pPr>
            <a:r>
              <a:rPr lang="fr-FR" sz="3200" noProof="0" dirty="0"/>
              <a:t>Qui est responsable de la contamination ? </a:t>
            </a:r>
            <a:r>
              <a:rPr lang="fr-FR" sz="2800" noProof="0" dirty="0"/>
              <a:t>Différentes explications données en fonction des groupes sociaux concernés : patients, AS, infirmières, médecins.</a:t>
            </a:r>
          </a:p>
          <a:p>
            <a:pPr lvl="0"/>
            <a:endParaRPr lang="fr-FR" sz="2800" noProof="0" dirty="0"/>
          </a:p>
          <a:p>
            <a:pPr marL="457200" lvl="0" indent="-457200">
              <a:buFontTx/>
              <a:buChar char="-"/>
            </a:pPr>
            <a:r>
              <a:rPr lang="fr-FR" sz="3200" noProof="0" dirty="0"/>
              <a:t>Question de la « consultation d’annonce » (le patient est-il malade ou porteur ?) et donc de l’explication à donner au patient.</a:t>
            </a:r>
          </a:p>
          <a:p>
            <a:pPr lvl="0"/>
            <a:endParaRPr lang="fr-FR" sz="3200" noProof="0" dirty="0"/>
          </a:p>
          <a:p>
            <a:pPr marL="457200" lvl="0" indent="-457200">
              <a:buFontTx/>
              <a:buChar char="-"/>
            </a:pPr>
            <a:r>
              <a:rPr lang="fr-FR" sz="3200" noProof="0" dirty="0"/>
              <a:t>Risque infectieux (et donc des pratiques d’hygiène) </a:t>
            </a:r>
          </a:p>
          <a:p>
            <a:pPr lvl="0"/>
            <a:r>
              <a:rPr lang="fr-FR" sz="3200" noProof="0" dirty="0"/>
              <a:t>	</a:t>
            </a:r>
            <a:r>
              <a:rPr lang="fr-FR" sz="2400" noProof="0" dirty="0"/>
              <a:t>- Avant tout en fonction du patient et pas pour le soignant</a:t>
            </a:r>
          </a:p>
          <a:p>
            <a:pPr lvl="0"/>
            <a:r>
              <a:rPr lang="fr-FR" sz="2400" noProof="0" dirty="0"/>
              <a:t>	- Pour le soignant, risque infectieux est moins stressant que</a:t>
            </a:r>
            <a:r>
              <a:rPr lang="fr-FR" sz="2400" dirty="0"/>
              <a:t> </a:t>
            </a:r>
            <a:r>
              <a:rPr lang="fr-FR" sz="2400" noProof="0" dirty="0"/>
              <a:t>chronophage</a:t>
            </a:r>
          </a:p>
          <a:p>
            <a:pPr lvl="0"/>
            <a:r>
              <a:rPr lang="fr-FR" sz="2400" noProof="0" dirty="0"/>
              <a:t>	-Dépend beaucoup de ce que le pathogène fait à l’organisation du travail (aspergillose vs clostridium)</a:t>
            </a:r>
          </a:p>
          <a:p>
            <a:pPr lvl="0"/>
            <a:endParaRPr lang="fr-FR" sz="2400" noProof="0" dirty="0"/>
          </a:p>
          <a:p>
            <a:pPr lvl="2"/>
            <a:r>
              <a:rPr lang="fr-FR" sz="2400" noProof="0" dirty="0"/>
              <a:t>	</a:t>
            </a:r>
          </a:p>
          <a:p>
            <a:pPr marL="571500" lvl="1" indent="-571500">
              <a:buFont typeface="Arial" panose="020B0604020202020204" pitchFamily="34" charset="0"/>
              <a:buChar char="•"/>
            </a:pPr>
            <a:endParaRPr lang="fr-FR" sz="3600" noProof="0" dirty="0"/>
          </a:p>
        </p:txBody>
      </p:sp>
      <p:sp>
        <p:nvSpPr>
          <p:cNvPr id="3" name="Google Shape;85;p1">
            <a:extLst>
              <a:ext uri="{FF2B5EF4-FFF2-40B4-BE49-F238E27FC236}">
                <a16:creationId xmlns:a16="http://schemas.microsoft.com/office/drawing/2014/main" id="{6BA33C51-CA3B-6C88-9E05-C54702D940A3}"/>
              </a:ext>
            </a:extLst>
          </p:cNvPr>
          <p:cNvSpPr txBox="1"/>
          <p:nvPr/>
        </p:nvSpPr>
        <p:spPr>
          <a:xfrm>
            <a:off x="384787" y="310208"/>
            <a:ext cx="11925494" cy="763286"/>
          </a:xfrm>
          <a:prstGeom prst="rect">
            <a:avLst/>
          </a:prstGeom>
          <a:noFill/>
          <a:ln>
            <a:noFill/>
          </a:ln>
        </p:spPr>
        <p:txBody>
          <a:bodyPr spcFirstLastPara="1" wrap="square" lIns="0" tIns="0" rIns="0" bIns="0" anchor="t" anchorCtr="0">
            <a:spAutoFit/>
          </a:bodyPr>
          <a:lstStyle/>
          <a:p>
            <a:pPr lvl="0">
              <a:lnSpc>
                <a:spcPct val="123999"/>
              </a:lnSpc>
            </a:pPr>
            <a:r>
              <a:rPr lang="fr-FR" sz="4000" b="1" noProof="0" dirty="0">
                <a:solidFill>
                  <a:srgbClr val="7030A0"/>
                </a:solidFill>
                <a:latin typeface="Open Sans"/>
                <a:ea typeface="Open Sans"/>
                <a:cs typeface="Open Sans"/>
                <a:sym typeface="Open Sans"/>
              </a:rPr>
              <a:t>Situation B </a:t>
            </a:r>
            <a:endParaRPr lang="fr-FR" sz="4000" noProof="0" dirty="0">
              <a:solidFill>
                <a:srgbClr val="7030A0"/>
              </a:solidFill>
              <a:latin typeface="Open Sans"/>
              <a:ea typeface="Open Sans"/>
              <a:cs typeface="Open Sans"/>
              <a:sym typeface="Open Sans"/>
            </a:endParaRPr>
          </a:p>
        </p:txBody>
      </p:sp>
      <p:sp>
        <p:nvSpPr>
          <p:cNvPr id="4" name="ZoneTexte 3">
            <a:extLst>
              <a:ext uri="{FF2B5EF4-FFF2-40B4-BE49-F238E27FC236}">
                <a16:creationId xmlns:a16="http://schemas.microsoft.com/office/drawing/2014/main" id="{9695F340-1804-DE2D-E04F-198508F296B0}"/>
              </a:ext>
            </a:extLst>
          </p:cNvPr>
          <p:cNvSpPr txBox="1"/>
          <p:nvPr/>
        </p:nvSpPr>
        <p:spPr>
          <a:xfrm>
            <a:off x="5295332" y="6626885"/>
            <a:ext cx="12689768" cy="3970318"/>
          </a:xfrm>
          <a:prstGeom prst="rect">
            <a:avLst/>
          </a:prstGeom>
          <a:noFill/>
        </p:spPr>
        <p:txBody>
          <a:bodyPr wrap="square" rtlCol="0">
            <a:spAutoFit/>
          </a:bodyPr>
          <a:lstStyle/>
          <a:p>
            <a:pPr lvl="0"/>
            <a:endParaRPr lang="fr-FR" sz="2400" noProof="0" dirty="0"/>
          </a:p>
          <a:p>
            <a:pPr marL="457200" lvl="0" indent="-457200">
              <a:buFontTx/>
              <a:buChar char="-"/>
            </a:pPr>
            <a:r>
              <a:rPr lang="fr-FR" sz="3200" noProof="0" dirty="0"/>
              <a:t>Risque « environnemental » qui est négligé, ou du moins, requalifié </a:t>
            </a:r>
          </a:p>
          <a:p>
            <a:pPr lvl="2"/>
            <a:r>
              <a:rPr lang="fr-FR" sz="3200" noProof="0" dirty="0"/>
              <a:t>	- </a:t>
            </a:r>
            <a:r>
              <a:rPr lang="fr-FR" sz="2400" noProof="0" dirty="0"/>
              <a:t>L’environnement c’est l’environnement du patient. Pas au-delà !</a:t>
            </a:r>
          </a:p>
          <a:p>
            <a:pPr lvl="2"/>
            <a:r>
              <a:rPr lang="fr-FR" sz="2400" noProof="0" dirty="0"/>
              <a:t>	- </a:t>
            </a:r>
            <a:r>
              <a:rPr lang="fr-FR" sz="2400" dirty="0"/>
              <a:t>P</a:t>
            </a:r>
            <a:r>
              <a:rPr lang="fr-FR" sz="2400" noProof="0" dirty="0" err="1"/>
              <a:t>rophylaxie</a:t>
            </a:r>
            <a:r>
              <a:rPr lang="fr-FR" sz="2400" noProof="0" dirty="0"/>
              <a:t> pour pallier les insuffisances du bionettoyage</a:t>
            </a:r>
          </a:p>
          <a:p>
            <a:pPr lvl="2"/>
            <a:r>
              <a:rPr lang="fr-FR" sz="2400" noProof="0" dirty="0"/>
              <a:t>	- Risque limité à la situation de soin et perçu en termes de responsabilité individuelle 	des soignants.</a:t>
            </a:r>
          </a:p>
          <a:p>
            <a:pPr lvl="2"/>
            <a:r>
              <a:rPr lang="fr-FR" sz="2400" noProof="0" dirty="0"/>
              <a:t>	</a:t>
            </a:r>
          </a:p>
          <a:p>
            <a:pPr marL="571500" lvl="1" indent="-571500">
              <a:buFont typeface="Arial" panose="020B0604020202020204" pitchFamily="34" charset="0"/>
              <a:buChar char="•"/>
            </a:pPr>
            <a:endParaRPr lang="fr-FR" sz="3600" noProof="0" dirty="0"/>
          </a:p>
        </p:txBody>
      </p:sp>
    </p:spTree>
    <p:extLst>
      <p:ext uri="{BB962C8B-B14F-4D97-AF65-F5344CB8AC3E}">
        <p14:creationId xmlns:p14="http://schemas.microsoft.com/office/powerpoint/2010/main" val="3928528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62AEB8FE-AC40-4F6F-BFB3-FB0CA1A87987}"/>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22CCC97E-D25F-7272-9581-0E24FD35898C}"/>
              </a:ext>
            </a:extLst>
          </p:cNvPr>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2" name="ZoneTexte 1">
            <a:extLst>
              <a:ext uri="{FF2B5EF4-FFF2-40B4-BE49-F238E27FC236}">
                <a16:creationId xmlns:a16="http://schemas.microsoft.com/office/drawing/2014/main" id="{E8D86710-67AE-9C18-C9D8-5828F41C7580}"/>
              </a:ext>
            </a:extLst>
          </p:cNvPr>
          <p:cNvSpPr txBox="1"/>
          <p:nvPr/>
        </p:nvSpPr>
        <p:spPr>
          <a:xfrm>
            <a:off x="1037229" y="3759036"/>
            <a:ext cx="11682484" cy="2523768"/>
          </a:xfrm>
          <a:prstGeom prst="rect">
            <a:avLst/>
          </a:prstGeom>
          <a:noFill/>
        </p:spPr>
        <p:txBody>
          <a:bodyPr wrap="square" rtlCol="0">
            <a:spAutoFit/>
          </a:bodyPr>
          <a:lstStyle/>
          <a:p>
            <a:r>
              <a:rPr lang="fr-FR" sz="3600" noProof="0" dirty="0"/>
              <a:t>Trois ateliers : </a:t>
            </a:r>
          </a:p>
          <a:p>
            <a:pPr marL="571500" indent="-571500">
              <a:buFontTx/>
              <a:buChar char="-"/>
            </a:pPr>
            <a:r>
              <a:rPr lang="fr-FR" sz="3600" noProof="0" dirty="0"/>
              <a:t>Deux situations en médecine de ville : 2 groupes ! 1h</a:t>
            </a:r>
          </a:p>
          <a:p>
            <a:pPr marL="571500" indent="-571500">
              <a:buFontTx/>
              <a:buChar char="-"/>
            </a:pPr>
            <a:r>
              <a:rPr lang="fr-FR" sz="3600" noProof="0" dirty="0"/>
              <a:t>Une situation en médecine hospitalière : 30 min</a:t>
            </a:r>
          </a:p>
          <a:p>
            <a:pPr marL="571500" indent="-571500">
              <a:buFontTx/>
              <a:buChar char="-"/>
            </a:pPr>
            <a:r>
              <a:rPr lang="fr-FR" sz="3600" b="1" noProof="0" dirty="0"/>
              <a:t>Une situation en médecine vétérinaire : 30 min</a:t>
            </a:r>
          </a:p>
          <a:p>
            <a:pPr marL="285750" indent="-285750">
              <a:buFontTx/>
              <a:buChar char="-"/>
            </a:pPr>
            <a:endParaRPr lang="fr-FR" noProof="0" dirty="0"/>
          </a:p>
        </p:txBody>
      </p:sp>
    </p:spTree>
    <p:extLst>
      <p:ext uri="{BB962C8B-B14F-4D97-AF65-F5344CB8AC3E}">
        <p14:creationId xmlns:p14="http://schemas.microsoft.com/office/powerpoint/2010/main" val="3308327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2C1592A9-B1D1-6D6D-3CB3-4A4155F6AB17}"/>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A8EDB936-2CC7-5434-B054-256725EAC3B4}"/>
              </a:ext>
            </a:extLst>
          </p:cNvPr>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85" name="Google Shape;85;p1">
            <a:extLst>
              <a:ext uri="{FF2B5EF4-FFF2-40B4-BE49-F238E27FC236}">
                <a16:creationId xmlns:a16="http://schemas.microsoft.com/office/drawing/2014/main" id="{BA6BF1A5-8C48-858E-E458-61B580C64D22}"/>
              </a:ext>
            </a:extLst>
          </p:cNvPr>
          <p:cNvSpPr txBox="1"/>
          <p:nvPr/>
        </p:nvSpPr>
        <p:spPr>
          <a:xfrm>
            <a:off x="480321" y="456727"/>
            <a:ext cx="8090473" cy="1897058"/>
          </a:xfrm>
          <a:prstGeom prst="rect">
            <a:avLst/>
          </a:prstGeom>
          <a:noFill/>
          <a:ln>
            <a:noFill/>
          </a:ln>
        </p:spPr>
        <p:txBody>
          <a:bodyPr spcFirstLastPara="1" wrap="square" lIns="0" tIns="0" rIns="0" bIns="0" anchor="t" anchorCtr="0">
            <a:spAutoFit/>
          </a:bodyPr>
          <a:lstStyle/>
          <a:p>
            <a:pPr marL="0" marR="0" lvl="0" indent="0" algn="l" rtl="0">
              <a:lnSpc>
                <a:spcPct val="123999"/>
              </a:lnSpc>
              <a:spcBef>
                <a:spcPts val="0"/>
              </a:spcBef>
              <a:spcAft>
                <a:spcPts val="0"/>
              </a:spcAft>
              <a:buNone/>
            </a:pPr>
            <a:r>
              <a:rPr lang="fr-FR" sz="4971" b="1" i="0" u="none" strike="noStrike" cap="none" noProof="0" dirty="0">
                <a:solidFill>
                  <a:srgbClr val="004AAD"/>
                </a:solidFill>
                <a:latin typeface="Open Sans"/>
                <a:ea typeface="Open Sans"/>
                <a:cs typeface="Open Sans"/>
                <a:sym typeface="Open Sans"/>
              </a:rPr>
              <a:t>L’antibiorésistance : qu’es</a:t>
            </a:r>
            <a:r>
              <a:rPr lang="fr-FR" sz="4971" b="1" noProof="0" dirty="0">
                <a:solidFill>
                  <a:srgbClr val="004AAD"/>
                </a:solidFill>
                <a:latin typeface="Open Sans"/>
                <a:ea typeface="Open Sans"/>
                <a:cs typeface="Open Sans"/>
                <a:sym typeface="Open Sans"/>
              </a:rPr>
              <a:t>t ce que c’est ?</a:t>
            </a:r>
            <a:endParaRPr lang="fr-FR" noProof="0" dirty="0">
              <a:latin typeface="Open Sans"/>
              <a:ea typeface="Open Sans"/>
              <a:cs typeface="Open Sans"/>
              <a:sym typeface="Open Sans"/>
            </a:endParaRPr>
          </a:p>
        </p:txBody>
      </p:sp>
      <p:sp>
        <p:nvSpPr>
          <p:cNvPr id="2" name="ZoneTexte 1">
            <a:extLst>
              <a:ext uri="{FF2B5EF4-FFF2-40B4-BE49-F238E27FC236}">
                <a16:creationId xmlns:a16="http://schemas.microsoft.com/office/drawing/2014/main" id="{EC013F7D-B7FA-9767-DFEF-43899B1A4F11}"/>
              </a:ext>
            </a:extLst>
          </p:cNvPr>
          <p:cNvSpPr txBox="1"/>
          <p:nvPr/>
        </p:nvSpPr>
        <p:spPr>
          <a:xfrm>
            <a:off x="668738" y="2810507"/>
            <a:ext cx="14876061" cy="4185761"/>
          </a:xfrm>
          <a:prstGeom prst="rect">
            <a:avLst/>
          </a:prstGeom>
          <a:noFill/>
        </p:spPr>
        <p:txBody>
          <a:bodyPr wrap="square" rtlCol="0">
            <a:spAutoFit/>
          </a:bodyPr>
          <a:lstStyle/>
          <a:p>
            <a:pPr marL="571500" indent="-571500" algn="just">
              <a:buFontTx/>
              <a:buChar char="-"/>
            </a:pPr>
            <a:r>
              <a:rPr lang="fr-FR" sz="3600" noProof="0" dirty="0"/>
              <a:t>1,3 millions de morts par an (Murray </a:t>
            </a:r>
            <a:r>
              <a:rPr lang="fr-FR" sz="3600" i="1" noProof="0" dirty="0"/>
              <a:t>et al., </a:t>
            </a:r>
            <a:r>
              <a:rPr lang="fr-FR" sz="3600" noProof="0" dirty="0"/>
              <a:t>2022), mais probablement jusqu’à 1,91 millions de morts (directs) en 2050, voire 8,22 millions (indirectement) (</a:t>
            </a:r>
            <a:r>
              <a:rPr lang="fr-FR" sz="3600" noProof="0" dirty="0" err="1"/>
              <a:t>Naghavi</a:t>
            </a:r>
            <a:r>
              <a:rPr lang="fr-FR" sz="3600" noProof="0" dirty="0"/>
              <a:t> </a:t>
            </a:r>
            <a:r>
              <a:rPr lang="fr-FR" sz="3600" i="1" noProof="0" dirty="0"/>
              <a:t>et al., </a:t>
            </a:r>
            <a:r>
              <a:rPr lang="fr-FR" sz="3600" noProof="0" dirty="0"/>
              <a:t>2024)</a:t>
            </a:r>
          </a:p>
          <a:p>
            <a:pPr marL="571500" indent="-571500">
              <a:buFontTx/>
              <a:buChar char="-"/>
            </a:pPr>
            <a:endParaRPr lang="fr-FR" sz="3600" noProof="0" dirty="0"/>
          </a:p>
          <a:p>
            <a:pPr marL="571500" indent="-571500" algn="just">
              <a:buFontTx/>
              <a:buChar char="-"/>
            </a:pPr>
            <a:r>
              <a:rPr lang="fr-FR" sz="3600" noProof="0" dirty="0"/>
              <a:t>Liée à l’augmentation de l’utilisation des antibiotiques au cours de la deuxième moitié du 20</a:t>
            </a:r>
            <a:r>
              <a:rPr lang="fr-FR" sz="3600" baseline="30000" noProof="0" dirty="0"/>
              <a:t>ème</a:t>
            </a:r>
            <a:r>
              <a:rPr lang="fr-FR" sz="3600" noProof="0" dirty="0"/>
              <a:t> siècle, en médecine humaine, mais aussi en médecine vétérinaire (utilisés comme facteurs de croissance)</a:t>
            </a:r>
          </a:p>
          <a:p>
            <a:pPr marL="285750" indent="-285750">
              <a:buFontTx/>
              <a:buChar char="-"/>
            </a:pPr>
            <a:endParaRPr lang="fr-FR" noProof="0" dirty="0"/>
          </a:p>
        </p:txBody>
      </p:sp>
    </p:spTree>
    <p:extLst>
      <p:ext uri="{BB962C8B-B14F-4D97-AF65-F5344CB8AC3E}">
        <p14:creationId xmlns:p14="http://schemas.microsoft.com/office/powerpoint/2010/main" val="19597986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E32E2F08-8A47-C1D2-1D96-AFB2281D2014}"/>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CF271C5F-0945-9D4A-2757-25F34376051A}"/>
              </a:ext>
            </a:extLst>
          </p:cNvPr>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2" name="ZoneTexte 1">
            <a:extLst>
              <a:ext uri="{FF2B5EF4-FFF2-40B4-BE49-F238E27FC236}">
                <a16:creationId xmlns:a16="http://schemas.microsoft.com/office/drawing/2014/main" id="{EA571535-228B-C1E7-9F69-FACF53BE9C27}"/>
              </a:ext>
            </a:extLst>
          </p:cNvPr>
          <p:cNvSpPr txBox="1"/>
          <p:nvPr/>
        </p:nvSpPr>
        <p:spPr>
          <a:xfrm>
            <a:off x="698686" y="1201500"/>
            <a:ext cx="14040895" cy="4339650"/>
          </a:xfrm>
          <a:prstGeom prst="rect">
            <a:avLst/>
          </a:prstGeom>
          <a:noFill/>
        </p:spPr>
        <p:txBody>
          <a:bodyPr wrap="square" rtlCol="0">
            <a:spAutoFit/>
          </a:bodyPr>
          <a:lstStyle/>
          <a:p>
            <a:pPr marL="457200" lvl="2" indent="-457200">
              <a:buFont typeface="Arial" panose="020B0604020202020204" pitchFamily="34" charset="0"/>
              <a:buChar char="•"/>
            </a:pPr>
            <a:r>
              <a:rPr lang="fr-FR" sz="3200" noProof="0" dirty="0"/>
              <a:t>Contexte différent de la médecine humaine : </a:t>
            </a:r>
          </a:p>
          <a:p>
            <a:pPr lvl="2"/>
            <a:r>
              <a:rPr lang="fr-FR" sz="3200" noProof="0" dirty="0"/>
              <a:t>	</a:t>
            </a:r>
            <a:r>
              <a:rPr lang="fr-FR" sz="2800" noProof="0" dirty="0"/>
              <a:t>- les vétérinaires assurent la prescription et la délivrance.</a:t>
            </a:r>
          </a:p>
          <a:p>
            <a:pPr lvl="2"/>
            <a:r>
              <a:rPr lang="fr-FR" sz="2800" noProof="0" dirty="0"/>
              <a:t>	- loi de 2015 d’interdiction des remises, rabais, ristournes sur les antibiotiques</a:t>
            </a:r>
          </a:p>
          <a:p>
            <a:pPr lvl="2"/>
            <a:r>
              <a:rPr lang="fr-FR" sz="2800" noProof="0" dirty="0"/>
              <a:t>	- pas de système assurantiel sur le médicament vétérinaire en animaux de rente</a:t>
            </a:r>
          </a:p>
          <a:p>
            <a:pPr lvl="2"/>
            <a:endParaRPr lang="fr-FR" sz="2800" noProof="0" dirty="0"/>
          </a:p>
          <a:p>
            <a:pPr marL="571500" lvl="1" indent="-571500">
              <a:buFont typeface="Arial" panose="020B0604020202020204" pitchFamily="34" charset="0"/>
              <a:buChar char="•"/>
            </a:pPr>
            <a:r>
              <a:rPr lang="fr-FR" sz="3200" noProof="0" dirty="0"/>
              <a:t>Evènement à expliquer : succès +++ de la </a:t>
            </a:r>
            <a:r>
              <a:rPr lang="fr-FR" sz="3200" noProof="0" dirty="0" err="1"/>
              <a:t>tulathromycine</a:t>
            </a:r>
            <a:r>
              <a:rPr lang="fr-FR" sz="3200" noProof="0" dirty="0"/>
              <a:t> à partir du milieu des années 2000, dans un contexte de plans </a:t>
            </a:r>
            <a:r>
              <a:rPr lang="fr-FR" sz="3200" noProof="0" dirty="0" err="1"/>
              <a:t>Ecoantibio</a:t>
            </a:r>
            <a:r>
              <a:rPr lang="fr-FR" sz="3200" noProof="0" dirty="0"/>
              <a:t> donc de réduction des usages d’antibiotiques en médecine d’élevage</a:t>
            </a:r>
          </a:p>
          <a:p>
            <a:pPr marL="571500" lvl="1" indent="-571500">
              <a:buFont typeface="Arial" panose="020B0604020202020204" pitchFamily="34" charset="0"/>
              <a:buChar char="•"/>
            </a:pPr>
            <a:endParaRPr lang="fr-FR" sz="3200" noProof="0" dirty="0"/>
          </a:p>
        </p:txBody>
      </p:sp>
      <p:sp>
        <p:nvSpPr>
          <p:cNvPr id="3" name="Google Shape;85;p1">
            <a:extLst>
              <a:ext uri="{FF2B5EF4-FFF2-40B4-BE49-F238E27FC236}">
                <a16:creationId xmlns:a16="http://schemas.microsoft.com/office/drawing/2014/main" id="{BE31450E-1B2F-5B18-8C79-BF534627059C}"/>
              </a:ext>
            </a:extLst>
          </p:cNvPr>
          <p:cNvSpPr txBox="1"/>
          <p:nvPr/>
        </p:nvSpPr>
        <p:spPr>
          <a:xfrm>
            <a:off x="384787" y="310208"/>
            <a:ext cx="11925494" cy="763286"/>
          </a:xfrm>
          <a:prstGeom prst="rect">
            <a:avLst/>
          </a:prstGeom>
          <a:noFill/>
          <a:ln>
            <a:noFill/>
          </a:ln>
        </p:spPr>
        <p:txBody>
          <a:bodyPr spcFirstLastPara="1" wrap="square" lIns="0" tIns="0" rIns="0" bIns="0" anchor="t" anchorCtr="0">
            <a:spAutoFit/>
          </a:bodyPr>
          <a:lstStyle/>
          <a:p>
            <a:pPr lvl="0">
              <a:lnSpc>
                <a:spcPct val="123999"/>
              </a:lnSpc>
            </a:pPr>
            <a:r>
              <a:rPr lang="fr-FR" sz="4000" b="1" noProof="0" dirty="0">
                <a:solidFill>
                  <a:srgbClr val="7030A0"/>
                </a:solidFill>
                <a:latin typeface="Open Sans"/>
                <a:ea typeface="Open Sans"/>
                <a:cs typeface="Open Sans"/>
                <a:sym typeface="Open Sans"/>
              </a:rPr>
              <a:t>Situation C : en médecine vétérinaire </a:t>
            </a:r>
            <a:endParaRPr lang="fr-FR" sz="4000" noProof="0" dirty="0">
              <a:solidFill>
                <a:srgbClr val="7030A0"/>
              </a:solidFill>
              <a:latin typeface="Open Sans"/>
              <a:ea typeface="Open Sans"/>
              <a:cs typeface="Open Sans"/>
              <a:sym typeface="Open Sans"/>
            </a:endParaRPr>
          </a:p>
        </p:txBody>
      </p:sp>
      <p:sp>
        <p:nvSpPr>
          <p:cNvPr id="5" name="ZoneTexte 4">
            <a:extLst>
              <a:ext uri="{FF2B5EF4-FFF2-40B4-BE49-F238E27FC236}">
                <a16:creationId xmlns:a16="http://schemas.microsoft.com/office/drawing/2014/main" id="{13765647-CF98-C954-3547-68FEDDA45C13}"/>
              </a:ext>
            </a:extLst>
          </p:cNvPr>
          <p:cNvSpPr txBox="1"/>
          <p:nvPr/>
        </p:nvSpPr>
        <p:spPr>
          <a:xfrm>
            <a:off x="4067035" y="7897687"/>
            <a:ext cx="13773246" cy="1477328"/>
          </a:xfrm>
          <a:prstGeom prst="rect">
            <a:avLst/>
          </a:prstGeom>
          <a:noFill/>
        </p:spPr>
        <p:txBody>
          <a:bodyPr wrap="square" rtlCol="0">
            <a:spAutoFit/>
          </a:bodyPr>
          <a:lstStyle/>
          <a:p>
            <a:pPr marL="571500" indent="-571500">
              <a:buFont typeface="Arial" panose="020B0604020202020204" pitchFamily="34" charset="0"/>
              <a:buChar char="•"/>
            </a:pPr>
            <a:endParaRPr lang="fr-FR" sz="2600" noProof="0" dirty="0"/>
          </a:p>
          <a:p>
            <a:pPr lvl="8"/>
            <a:r>
              <a:rPr lang="fr-FR" sz="3600" noProof="0" dirty="0"/>
              <a:t>	</a:t>
            </a:r>
            <a:endParaRPr lang="fr-FR" sz="3200" noProof="0" dirty="0"/>
          </a:p>
          <a:p>
            <a:pPr lvl="3"/>
            <a:r>
              <a:rPr lang="fr-FR" sz="2800" noProof="0" dirty="0"/>
              <a:t>	</a:t>
            </a:r>
          </a:p>
        </p:txBody>
      </p:sp>
      <p:sp>
        <p:nvSpPr>
          <p:cNvPr id="4" name="ZoneTexte 3">
            <a:extLst>
              <a:ext uri="{FF2B5EF4-FFF2-40B4-BE49-F238E27FC236}">
                <a16:creationId xmlns:a16="http://schemas.microsoft.com/office/drawing/2014/main" id="{B561F506-66A0-DD22-5408-621FE187F7AE}"/>
              </a:ext>
            </a:extLst>
          </p:cNvPr>
          <p:cNvSpPr txBox="1"/>
          <p:nvPr/>
        </p:nvSpPr>
        <p:spPr>
          <a:xfrm>
            <a:off x="3548419" y="4939303"/>
            <a:ext cx="13773246" cy="4031873"/>
          </a:xfrm>
          <a:prstGeom prst="rect">
            <a:avLst/>
          </a:prstGeom>
          <a:noFill/>
        </p:spPr>
        <p:txBody>
          <a:bodyPr wrap="square" rtlCol="0">
            <a:spAutoFit/>
          </a:bodyPr>
          <a:lstStyle/>
          <a:p>
            <a:pPr marL="571500" lvl="1" indent="-571500">
              <a:buFont typeface="Arial" panose="020B0604020202020204" pitchFamily="34" charset="0"/>
              <a:buChar char="•"/>
            </a:pPr>
            <a:endParaRPr lang="fr-FR" sz="3200" noProof="0" dirty="0"/>
          </a:p>
          <a:p>
            <a:pPr marL="571500" lvl="1" indent="-571500">
              <a:buFont typeface="Arial" panose="020B0604020202020204" pitchFamily="34" charset="0"/>
              <a:buChar char="•"/>
            </a:pPr>
            <a:r>
              <a:rPr lang="fr-FR" sz="3200" noProof="0" dirty="0" err="1"/>
              <a:t>Tulathromycine</a:t>
            </a:r>
            <a:r>
              <a:rPr lang="fr-FR" sz="3200" noProof="0" dirty="0"/>
              <a:t> ? Macrolide longue action utilisé dans le cas des infections </a:t>
            </a:r>
            <a:r>
              <a:rPr lang="fr-FR" sz="3200" b="0" i="1" noProof="0" dirty="0" err="1">
                <a:solidFill>
                  <a:srgbClr val="000000"/>
                </a:solidFill>
                <a:effectLst/>
                <a:latin typeface="Arial" panose="020B0604020202020204" pitchFamily="34" charset="0"/>
              </a:rPr>
              <a:t>Mannheimia</a:t>
            </a:r>
            <a:r>
              <a:rPr lang="fr-FR" sz="3200" b="0" i="1" noProof="0" dirty="0">
                <a:solidFill>
                  <a:srgbClr val="000000"/>
                </a:solidFill>
                <a:effectLst/>
                <a:latin typeface="Arial" panose="020B0604020202020204" pitchFamily="34" charset="0"/>
              </a:rPr>
              <a:t> </a:t>
            </a:r>
            <a:r>
              <a:rPr lang="fr-FR" sz="3200" b="0" i="1" noProof="0" dirty="0" err="1">
                <a:solidFill>
                  <a:srgbClr val="000000"/>
                </a:solidFill>
                <a:effectLst/>
                <a:latin typeface="Arial" panose="020B0604020202020204" pitchFamily="34" charset="0"/>
              </a:rPr>
              <a:t>haemolytica</a:t>
            </a:r>
            <a:r>
              <a:rPr lang="fr-FR" sz="3200" b="0" i="0" noProof="0" dirty="0">
                <a:solidFill>
                  <a:srgbClr val="000000"/>
                </a:solidFill>
                <a:effectLst/>
                <a:latin typeface="Arial" panose="020B0604020202020204" pitchFamily="34" charset="0"/>
              </a:rPr>
              <a:t>, </a:t>
            </a:r>
            <a:r>
              <a:rPr lang="fr-FR" sz="3200" b="0" i="1" noProof="0" dirty="0">
                <a:solidFill>
                  <a:srgbClr val="000000"/>
                </a:solidFill>
                <a:effectLst/>
                <a:latin typeface="Arial" panose="020B0604020202020204" pitchFamily="34" charset="0"/>
              </a:rPr>
              <a:t>Pasteurella </a:t>
            </a:r>
            <a:r>
              <a:rPr lang="fr-FR" sz="3200" b="0" i="1" noProof="0" dirty="0" err="1">
                <a:solidFill>
                  <a:srgbClr val="000000"/>
                </a:solidFill>
                <a:effectLst/>
                <a:latin typeface="Arial" panose="020B0604020202020204" pitchFamily="34" charset="0"/>
              </a:rPr>
              <a:t>multocida</a:t>
            </a:r>
            <a:r>
              <a:rPr lang="fr-FR" sz="3200" b="0" i="0" noProof="0" dirty="0">
                <a:solidFill>
                  <a:srgbClr val="000000"/>
                </a:solidFill>
                <a:effectLst/>
                <a:latin typeface="Arial" panose="020B0604020202020204" pitchFamily="34" charset="0"/>
              </a:rPr>
              <a:t>, </a:t>
            </a:r>
            <a:r>
              <a:rPr lang="fr-FR" sz="3200" b="0" i="1" noProof="0" dirty="0" err="1">
                <a:solidFill>
                  <a:srgbClr val="000000"/>
                </a:solidFill>
                <a:effectLst/>
                <a:latin typeface="Arial" panose="020B0604020202020204" pitchFamily="34" charset="0"/>
              </a:rPr>
              <a:t>Histophilus</a:t>
            </a:r>
            <a:r>
              <a:rPr lang="fr-FR" sz="3200" b="0" i="1" noProof="0" dirty="0">
                <a:solidFill>
                  <a:srgbClr val="000000"/>
                </a:solidFill>
                <a:effectLst/>
                <a:latin typeface="Arial" panose="020B0604020202020204" pitchFamily="34" charset="0"/>
              </a:rPr>
              <a:t> </a:t>
            </a:r>
            <a:r>
              <a:rPr lang="fr-FR" sz="3200" b="0" i="1" noProof="0" dirty="0" err="1">
                <a:solidFill>
                  <a:srgbClr val="000000"/>
                </a:solidFill>
                <a:effectLst/>
                <a:latin typeface="Arial" panose="020B0604020202020204" pitchFamily="34" charset="0"/>
              </a:rPr>
              <a:t>somni</a:t>
            </a:r>
            <a:r>
              <a:rPr lang="fr-FR" sz="3200" b="0" i="0" noProof="0" dirty="0">
                <a:solidFill>
                  <a:srgbClr val="000000"/>
                </a:solidFill>
                <a:effectLst/>
                <a:latin typeface="Arial" panose="020B0604020202020204" pitchFamily="34" charset="0"/>
              </a:rPr>
              <a:t> et </a:t>
            </a:r>
            <a:r>
              <a:rPr lang="fr-FR" sz="3200" b="0" i="1" noProof="0" dirty="0">
                <a:solidFill>
                  <a:srgbClr val="000000"/>
                </a:solidFill>
                <a:effectLst/>
                <a:latin typeface="Arial" panose="020B0604020202020204" pitchFamily="34" charset="0"/>
              </a:rPr>
              <a:t>Mycoplasma </a:t>
            </a:r>
            <a:r>
              <a:rPr lang="fr-FR" sz="3200" b="0" i="1" noProof="0" dirty="0" err="1">
                <a:solidFill>
                  <a:srgbClr val="000000"/>
                </a:solidFill>
                <a:effectLst/>
                <a:latin typeface="Arial" panose="020B0604020202020204" pitchFamily="34" charset="0"/>
              </a:rPr>
              <a:t>bovis</a:t>
            </a:r>
            <a:r>
              <a:rPr lang="fr-FR" sz="3200" b="0" i="1" noProof="0" dirty="0">
                <a:solidFill>
                  <a:srgbClr val="000000"/>
                </a:solidFill>
                <a:effectLst/>
                <a:latin typeface="Arial" panose="020B0604020202020204" pitchFamily="34" charset="0"/>
              </a:rPr>
              <a:t> q</a:t>
            </a:r>
            <a:r>
              <a:rPr lang="fr-FR" sz="3200" noProof="0" dirty="0"/>
              <a:t>ui sont responsables d’infections respiratoires chez les bovins. Efficacité de plus de 10 jours. // avec l’azithromycine en humaine.</a:t>
            </a:r>
          </a:p>
          <a:p>
            <a:pPr marL="571500" lvl="1" indent="-571500">
              <a:buFont typeface="Arial" panose="020B0604020202020204" pitchFamily="34" charset="0"/>
              <a:buChar char="•"/>
            </a:pPr>
            <a:endParaRPr lang="fr-FR" sz="3200" noProof="0" dirty="0"/>
          </a:p>
          <a:p>
            <a:pPr marL="571500" lvl="2" indent="-571500">
              <a:buFont typeface="Arial" panose="020B0604020202020204" pitchFamily="34" charset="0"/>
              <a:buChar char="•"/>
            </a:pPr>
            <a:r>
              <a:rPr lang="fr-FR" sz="3200" noProof="0" dirty="0"/>
              <a:t>Il existe un vaccin contre les pathologies respiratoires chez les bovins.</a:t>
            </a:r>
          </a:p>
        </p:txBody>
      </p:sp>
    </p:spTree>
    <p:extLst>
      <p:ext uri="{BB962C8B-B14F-4D97-AF65-F5344CB8AC3E}">
        <p14:creationId xmlns:p14="http://schemas.microsoft.com/office/powerpoint/2010/main" val="35190973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C942ADD8-88EB-FD0D-8DE2-00032E2724C1}"/>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F2E4C19B-D7B1-708D-042E-9FAFE1893F98}"/>
              </a:ext>
            </a:extLst>
          </p:cNvPr>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2" name="ZoneTexte 1">
            <a:extLst>
              <a:ext uri="{FF2B5EF4-FFF2-40B4-BE49-F238E27FC236}">
                <a16:creationId xmlns:a16="http://schemas.microsoft.com/office/drawing/2014/main" id="{7A5D2EA7-4C5B-CEE2-9558-129ACB15A529}"/>
              </a:ext>
            </a:extLst>
          </p:cNvPr>
          <p:cNvSpPr txBox="1"/>
          <p:nvPr/>
        </p:nvSpPr>
        <p:spPr>
          <a:xfrm>
            <a:off x="180071" y="1218936"/>
            <a:ext cx="12689768" cy="2785378"/>
          </a:xfrm>
          <a:prstGeom prst="rect">
            <a:avLst/>
          </a:prstGeom>
          <a:noFill/>
        </p:spPr>
        <p:txBody>
          <a:bodyPr wrap="square" rtlCol="0">
            <a:spAutoFit/>
          </a:bodyPr>
          <a:lstStyle/>
          <a:p>
            <a:pPr marL="342900" lvl="2" indent="-342900">
              <a:buFontTx/>
              <a:buChar char="-"/>
            </a:pPr>
            <a:r>
              <a:rPr lang="fr-FR" sz="2500" noProof="0" dirty="0"/>
              <a:t>Argument biochimique : longue durée d’action qui couvre justement le moment où les bovins sont les plus sensibles (stresse, fatigue, concentration animale, mélange des origines, etc.).</a:t>
            </a:r>
          </a:p>
          <a:p>
            <a:pPr marL="342900" lvl="2" indent="-342900">
              <a:buFontTx/>
              <a:buChar char="-"/>
            </a:pPr>
            <a:endParaRPr lang="fr-FR" sz="2500" noProof="0" dirty="0"/>
          </a:p>
          <a:p>
            <a:pPr marL="342900" lvl="2" indent="-342900">
              <a:buFontTx/>
              <a:buChar char="-"/>
            </a:pPr>
            <a:r>
              <a:rPr lang="fr-FR" sz="2500" noProof="0" dirty="0"/>
              <a:t>Argument pharmacologique : spécialité concurrente ? </a:t>
            </a:r>
            <a:r>
              <a:rPr lang="fr-FR" sz="2500" noProof="0" dirty="0" err="1"/>
              <a:t>Florfénicol</a:t>
            </a:r>
            <a:r>
              <a:rPr lang="fr-FR" sz="2500" noProof="0" dirty="0"/>
              <a:t> = substance visqueuse, à injecter en intra-musculaire en deux injections vs </a:t>
            </a:r>
            <a:r>
              <a:rPr lang="fr-FR" sz="2500" noProof="0" dirty="0" err="1"/>
              <a:t>tulathomycine</a:t>
            </a:r>
            <a:r>
              <a:rPr lang="fr-FR" sz="2500" noProof="0" dirty="0"/>
              <a:t> = 1 injection en sous-cutanée.</a:t>
            </a:r>
            <a:endParaRPr lang="fr-FR" sz="3600" noProof="0" dirty="0"/>
          </a:p>
        </p:txBody>
      </p:sp>
      <p:sp>
        <p:nvSpPr>
          <p:cNvPr id="3" name="Google Shape;85;p1">
            <a:extLst>
              <a:ext uri="{FF2B5EF4-FFF2-40B4-BE49-F238E27FC236}">
                <a16:creationId xmlns:a16="http://schemas.microsoft.com/office/drawing/2014/main" id="{871743B8-9975-84DA-BDC3-848199EA9176}"/>
              </a:ext>
            </a:extLst>
          </p:cNvPr>
          <p:cNvSpPr txBox="1"/>
          <p:nvPr/>
        </p:nvSpPr>
        <p:spPr>
          <a:xfrm>
            <a:off x="384787" y="310208"/>
            <a:ext cx="11925494" cy="763286"/>
          </a:xfrm>
          <a:prstGeom prst="rect">
            <a:avLst/>
          </a:prstGeom>
          <a:noFill/>
          <a:ln>
            <a:noFill/>
          </a:ln>
        </p:spPr>
        <p:txBody>
          <a:bodyPr spcFirstLastPara="1" wrap="square" lIns="0" tIns="0" rIns="0" bIns="0" anchor="t" anchorCtr="0">
            <a:spAutoFit/>
          </a:bodyPr>
          <a:lstStyle/>
          <a:p>
            <a:pPr lvl="0">
              <a:lnSpc>
                <a:spcPct val="123999"/>
              </a:lnSpc>
            </a:pPr>
            <a:r>
              <a:rPr lang="fr-FR" sz="4000" b="1" noProof="0" dirty="0">
                <a:solidFill>
                  <a:srgbClr val="7030A0"/>
                </a:solidFill>
                <a:latin typeface="Open Sans"/>
                <a:ea typeface="Open Sans"/>
                <a:cs typeface="Open Sans"/>
                <a:sym typeface="Open Sans"/>
              </a:rPr>
              <a:t>Situation C : en médecine vétérinaire </a:t>
            </a:r>
            <a:endParaRPr lang="fr-FR" sz="4000" noProof="0" dirty="0">
              <a:solidFill>
                <a:srgbClr val="7030A0"/>
              </a:solidFill>
              <a:latin typeface="Open Sans"/>
              <a:ea typeface="Open Sans"/>
              <a:cs typeface="Open Sans"/>
              <a:sym typeface="Open Sans"/>
            </a:endParaRPr>
          </a:p>
        </p:txBody>
      </p:sp>
      <p:pic>
        <p:nvPicPr>
          <p:cNvPr id="6" name="Image 5">
            <a:extLst>
              <a:ext uri="{FF2B5EF4-FFF2-40B4-BE49-F238E27FC236}">
                <a16:creationId xmlns:a16="http://schemas.microsoft.com/office/drawing/2014/main" id="{519E7C49-7E0F-B80D-902A-0ED07BB20A04}"/>
              </a:ext>
            </a:extLst>
          </p:cNvPr>
          <p:cNvPicPr>
            <a:picLocks noChangeAspect="1"/>
          </p:cNvPicPr>
          <p:nvPr/>
        </p:nvPicPr>
        <p:blipFill>
          <a:blip r:embed="rId4"/>
          <a:stretch>
            <a:fillRect/>
          </a:stretch>
        </p:blipFill>
        <p:spPr>
          <a:xfrm>
            <a:off x="4315942" y="5041109"/>
            <a:ext cx="8386085" cy="1430525"/>
          </a:xfrm>
          <a:prstGeom prst="rect">
            <a:avLst/>
          </a:prstGeom>
        </p:spPr>
      </p:pic>
      <p:pic>
        <p:nvPicPr>
          <p:cNvPr id="2050" name="Picture 2" descr="NUFLORⓇ 300 mg/mL solution injectable pour bovins et ovins - Med'Vet">
            <a:extLst>
              <a:ext uri="{FF2B5EF4-FFF2-40B4-BE49-F238E27FC236}">
                <a16:creationId xmlns:a16="http://schemas.microsoft.com/office/drawing/2014/main" id="{23695DED-18F2-7609-59D5-470082E7C26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5433" y="5007158"/>
            <a:ext cx="3300590" cy="343745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Tulissin Solution Injectable Bovin Ovin Porcin | Virbac">
            <a:extLst>
              <a:ext uri="{FF2B5EF4-FFF2-40B4-BE49-F238E27FC236}">
                <a16:creationId xmlns:a16="http://schemas.microsoft.com/office/drawing/2014/main" id="{7839BF3E-4575-1085-2BEF-2BB891A3A00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02720" y="5143500"/>
            <a:ext cx="4965351" cy="4965351"/>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 7">
            <a:extLst>
              <a:ext uri="{FF2B5EF4-FFF2-40B4-BE49-F238E27FC236}">
                <a16:creationId xmlns:a16="http://schemas.microsoft.com/office/drawing/2014/main" id="{F965D978-4C68-5D04-8D91-195953BD8D58}"/>
              </a:ext>
            </a:extLst>
          </p:cNvPr>
          <p:cNvPicPr>
            <a:picLocks noChangeAspect="1"/>
          </p:cNvPicPr>
          <p:nvPr/>
        </p:nvPicPr>
        <p:blipFill>
          <a:blip r:embed="rId7"/>
          <a:srcRect r="5923"/>
          <a:stretch>
            <a:fillRect/>
          </a:stretch>
        </p:blipFill>
        <p:spPr>
          <a:xfrm>
            <a:off x="6727758" y="6725884"/>
            <a:ext cx="7856337" cy="2694724"/>
          </a:xfrm>
          <a:prstGeom prst="rect">
            <a:avLst/>
          </a:prstGeom>
        </p:spPr>
      </p:pic>
      <p:sp>
        <p:nvSpPr>
          <p:cNvPr id="9" name="ZoneTexte 8">
            <a:extLst>
              <a:ext uri="{FF2B5EF4-FFF2-40B4-BE49-F238E27FC236}">
                <a16:creationId xmlns:a16="http://schemas.microsoft.com/office/drawing/2014/main" id="{34A1E2FA-F417-9167-1D74-C92B7E720E69}"/>
              </a:ext>
            </a:extLst>
          </p:cNvPr>
          <p:cNvSpPr txBox="1"/>
          <p:nvPr/>
        </p:nvSpPr>
        <p:spPr>
          <a:xfrm>
            <a:off x="180071" y="4042254"/>
            <a:ext cx="10907029" cy="1246495"/>
          </a:xfrm>
          <a:prstGeom prst="rect">
            <a:avLst/>
          </a:prstGeom>
          <a:noFill/>
        </p:spPr>
        <p:txBody>
          <a:bodyPr wrap="square" rtlCol="0">
            <a:spAutoFit/>
          </a:bodyPr>
          <a:lstStyle/>
          <a:p>
            <a:pPr marL="342900" lvl="2" indent="-342900">
              <a:buFontTx/>
              <a:buChar char="-"/>
            </a:pPr>
            <a:r>
              <a:rPr lang="fr-FR" sz="2500" noProof="0" dirty="0"/>
              <a:t>Argument en lien avec l’organisation de la filière bovine : distinction entre naissage (en France) et engraissage (souvent en Italie). Pas de filière intégrée.</a:t>
            </a:r>
            <a:endParaRPr lang="fr-FR" sz="3600" noProof="0" dirty="0"/>
          </a:p>
        </p:txBody>
      </p:sp>
    </p:spTree>
    <p:extLst>
      <p:ext uri="{BB962C8B-B14F-4D97-AF65-F5344CB8AC3E}">
        <p14:creationId xmlns:p14="http://schemas.microsoft.com/office/powerpoint/2010/main" val="33278910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25461515-F39C-C710-DFF1-FA3F143399D4}"/>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3537BF2A-DF41-A591-3EA3-05E30592BD69}"/>
              </a:ext>
            </a:extLst>
          </p:cNvPr>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3" name="Google Shape;85;p1">
            <a:extLst>
              <a:ext uri="{FF2B5EF4-FFF2-40B4-BE49-F238E27FC236}">
                <a16:creationId xmlns:a16="http://schemas.microsoft.com/office/drawing/2014/main" id="{21AB1E83-680D-D20F-7DEB-44B63DB05DB7}"/>
              </a:ext>
            </a:extLst>
          </p:cNvPr>
          <p:cNvSpPr txBox="1"/>
          <p:nvPr/>
        </p:nvSpPr>
        <p:spPr>
          <a:xfrm>
            <a:off x="180071" y="297181"/>
            <a:ext cx="4937839" cy="2289858"/>
          </a:xfrm>
          <a:prstGeom prst="rect">
            <a:avLst/>
          </a:prstGeom>
          <a:noFill/>
          <a:ln>
            <a:noFill/>
          </a:ln>
        </p:spPr>
        <p:txBody>
          <a:bodyPr spcFirstLastPara="1" wrap="square" lIns="0" tIns="0" rIns="0" bIns="0" anchor="t" anchorCtr="0">
            <a:spAutoFit/>
          </a:bodyPr>
          <a:lstStyle/>
          <a:p>
            <a:pPr lvl="0">
              <a:lnSpc>
                <a:spcPct val="123999"/>
              </a:lnSpc>
            </a:pPr>
            <a:r>
              <a:rPr lang="fr-FR" sz="4000" b="1" noProof="0" dirty="0">
                <a:solidFill>
                  <a:srgbClr val="7030A0"/>
                </a:solidFill>
                <a:latin typeface="Open Sans"/>
                <a:ea typeface="Open Sans"/>
                <a:cs typeface="Open Sans"/>
                <a:sym typeface="Open Sans"/>
              </a:rPr>
              <a:t>Situation C : en médecine vétérinaire </a:t>
            </a:r>
            <a:endParaRPr lang="fr-FR" sz="4000" noProof="0" dirty="0">
              <a:solidFill>
                <a:srgbClr val="7030A0"/>
              </a:solidFill>
              <a:latin typeface="Open Sans"/>
              <a:ea typeface="Open Sans"/>
              <a:cs typeface="Open Sans"/>
              <a:sym typeface="Open Sans"/>
            </a:endParaRPr>
          </a:p>
        </p:txBody>
      </p:sp>
      <p:sp>
        <p:nvSpPr>
          <p:cNvPr id="5" name="ZoneTexte 4">
            <a:extLst>
              <a:ext uri="{FF2B5EF4-FFF2-40B4-BE49-F238E27FC236}">
                <a16:creationId xmlns:a16="http://schemas.microsoft.com/office/drawing/2014/main" id="{D011EEF4-A043-F38F-846D-2401B0C2B083}"/>
              </a:ext>
            </a:extLst>
          </p:cNvPr>
          <p:cNvSpPr txBox="1"/>
          <p:nvPr/>
        </p:nvSpPr>
        <p:spPr>
          <a:xfrm>
            <a:off x="180071" y="2699703"/>
            <a:ext cx="3767403" cy="3970318"/>
          </a:xfrm>
          <a:prstGeom prst="rect">
            <a:avLst/>
          </a:prstGeom>
          <a:noFill/>
        </p:spPr>
        <p:txBody>
          <a:bodyPr wrap="square">
            <a:spAutoFit/>
          </a:bodyPr>
          <a:lstStyle/>
          <a:p>
            <a:r>
              <a:rPr lang="fr-FR" sz="2800" noProof="0" dirty="0"/>
              <a:t>Comment expliquer le succès de la </a:t>
            </a:r>
            <a:r>
              <a:rPr lang="fr-FR" sz="2800" noProof="0" dirty="0" err="1"/>
              <a:t>tulathromycine</a:t>
            </a:r>
            <a:r>
              <a:rPr lang="fr-FR" sz="2800" noProof="0" dirty="0"/>
              <a:t> spécifiquement par rapport à la </a:t>
            </a:r>
            <a:r>
              <a:rPr lang="fr-FR" sz="2800" noProof="0" dirty="0" err="1"/>
              <a:t>gamithromycine</a:t>
            </a:r>
            <a:r>
              <a:rPr lang="fr-FR" sz="2800" noProof="0" dirty="0"/>
              <a:t> (BI) ou la </a:t>
            </a:r>
            <a:r>
              <a:rPr lang="fr-FR" sz="2800" noProof="0" dirty="0" err="1"/>
              <a:t>tildipirosine</a:t>
            </a:r>
            <a:r>
              <a:rPr lang="fr-FR" sz="2800" noProof="0" dirty="0"/>
              <a:t> (MSD Santé Animale) ?</a:t>
            </a:r>
          </a:p>
        </p:txBody>
      </p:sp>
      <p:pic>
        <p:nvPicPr>
          <p:cNvPr id="10" name="Image 9">
            <a:extLst>
              <a:ext uri="{FF2B5EF4-FFF2-40B4-BE49-F238E27FC236}">
                <a16:creationId xmlns:a16="http://schemas.microsoft.com/office/drawing/2014/main" id="{AAC676E3-6296-96E1-F709-67F4C55298C2}"/>
              </a:ext>
            </a:extLst>
          </p:cNvPr>
          <p:cNvPicPr>
            <a:picLocks noChangeAspect="1"/>
          </p:cNvPicPr>
          <p:nvPr/>
        </p:nvPicPr>
        <p:blipFill rotWithShape="1">
          <a:blip r:embed="rId4">
            <a:extLst>
              <a:ext uri="{28A0092B-C50C-407E-A947-70E740481C1C}">
                <a14:useLocalDpi xmlns:a14="http://schemas.microsoft.com/office/drawing/2010/main" val="0"/>
              </a:ext>
            </a:extLst>
          </a:blip>
          <a:srcRect l="11409" t="17412" b="11734"/>
          <a:stretch/>
        </p:blipFill>
        <p:spPr bwMode="auto">
          <a:xfrm rot="16200000">
            <a:off x="4483162" y="1234870"/>
            <a:ext cx="9774966" cy="7817260"/>
          </a:xfrm>
          <a:prstGeom prst="rect">
            <a:avLst/>
          </a:prstGeom>
          <a:noFill/>
          <a:ln>
            <a:noFill/>
          </a:ln>
          <a:extLst>
            <a:ext uri="{53640926-AAD7-44D8-BBD7-CCE9431645EC}">
              <a14:shadowObscured xmlns:a14="http://schemas.microsoft.com/office/drawing/2010/main"/>
            </a:ext>
          </a:extLst>
        </p:spPr>
      </p:pic>
      <p:sp>
        <p:nvSpPr>
          <p:cNvPr id="14" name="ZoneTexte 13">
            <a:extLst>
              <a:ext uri="{FF2B5EF4-FFF2-40B4-BE49-F238E27FC236}">
                <a16:creationId xmlns:a16="http://schemas.microsoft.com/office/drawing/2014/main" id="{D02442CA-5B20-9E6E-2676-42460939B46A}"/>
              </a:ext>
            </a:extLst>
          </p:cNvPr>
          <p:cNvSpPr txBox="1"/>
          <p:nvPr/>
        </p:nvSpPr>
        <p:spPr>
          <a:xfrm>
            <a:off x="13554726" y="3752856"/>
            <a:ext cx="2478180" cy="4832092"/>
          </a:xfrm>
          <a:prstGeom prst="rect">
            <a:avLst/>
          </a:prstGeom>
          <a:noFill/>
        </p:spPr>
        <p:txBody>
          <a:bodyPr wrap="square">
            <a:spAutoFit/>
          </a:bodyPr>
          <a:lstStyle/>
          <a:p>
            <a:r>
              <a:rPr lang="fr-FR" sz="2800" noProof="0" dirty="0"/>
              <a:t>Argument lié aux pratiques commerciales : force de frappe de Pfizer/</a:t>
            </a:r>
            <a:r>
              <a:rPr lang="fr-FR" sz="2800" noProof="0" dirty="0" err="1"/>
              <a:t>Zoetis</a:t>
            </a:r>
            <a:r>
              <a:rPr lang="fr-FR" sz="2800" noProof="0" dirty="0"/>
              <a:t>, existence de marges arrières importantes, etc.</a:t>
            </a:r>
          </a:p>
        </p:txBody>
      </p:sp>
    </p:spTree>
    <p:extLst>
      <p:ext uri="{BB962C8B-B14F-4D97-AF65-F5344CB8AC3E}">
        <p14:creationId xmlns:p14="http://schemas.microsoft.com/office/powerpoint/2010/main" val="31265885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28385537-5556-FE45-5C18-D1433D6EE14C}"/>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678167F0-EAD5-C3C9-EBB1-A9164014B3CC}"/>
              </a:ext>
            </a:extLst>
          </p:cNvPr>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3" name="Google Shape;85;p1">
            <a:extLst>
              <a:ext uri="{FF2B5EF4-FFF2-40B4-BE49-F238E27FC236}">
                <a16:creationId xmlns:a16="http://schemas.microsoft.com/office/drawing/2014/main" id="{63EA39EA-A164-61BC-E61B-A1598D90CA8A}"/>
              </a:ext>
            </a:extLst>
          </p:cNvPr>
          <p:cNvSpPr txBox="1"/>
          <p:nvPr/>
        </p:nvSpPr>
        <p:spPr>
          <a:xfrm>
            <a:off x="180071" y="297181"/>
            <a:ext cx="11355456" cy="763286"/>
          </a:xfrm>
          <a:prstGeom prst="rect">
            <a:avLst/>
          </a:prstGeom>
          <a:noFill/>
          <a:ln>
            <a:noFill/>
          </a:ln>
        </p:spPr>
        <p:txBody>
          <a:bodyPr spcFirstLastPara="1" wrap="square" lIns="0" tIns="0" rIns="0" bIns="0" anchor="t" anchorCtr="0">
            <a:spAutoFit/>
          </a:bodyPr>
          <a:lstStyle/>
          <a:p>
            <a:pPr lvl="0">
              <a:lnSpc>
                <a:spcPct val="123999"/>
              </a:lnSpc>
            </a:pPr>
            <a:r>
              <a:rPr lang="fr-FR" sz="4000" b="1" noProof="0" dirty="0">
                <a:solidFill>
                  <a:srgbClr val="7030A0"/>
                </a:solidFill>
                <a:latin typeface="Open Sans"/>
                <a:ea typeface="Open Sans"/>
                <a:cs typeface="Open Sans"/>
                <a:sym typeface="Open Sans"/>
              </a:rPr>
              <a:t>Situation C : en médecine vétérinaire </a:t>
            </a:r>
            <a:endParaRPr lang="fr-FR" sz="4000" noProof="0" dirty="0">
              <a:solidFill>
                <a:srgbClr val="7030A0"/>
              </a:solidFill>
              <a:latin typeface="Open Sans"/>
              <a:ea typeface="Open Sans"/>
              <a:cs typeface="Open Sans"/>
              <a:sym typeface="Open Sans"/>
            </a:endParaRPr>
          </a:p>
        </p:txBody>
      </p:sp>
      <p:sp>
        <p:nvSpPr>
          <p:cNvPr id="5" name="ZoneTexte 4">
            <a:extLst>
              <a:ext uri="{FF2B5EF4-FFF2-40B4-BE49-F238E27FC236}">
                <a16:creationId xmlns:a16="http://schemas.microsoft.com/office/drawing/2014/main" id="{01F8115E-B343-5D5F-B293-0C566C961FA1}"/>
              </a:ext>
            </a:extLst>
          </p:cNvPr>
          <p:cNvSpPr txBox="1"/>
          <p:nvPr/>
        </p:nvSpPr>
        <p:spPr>
          <a:xfrm>
            <a:off x="285982" y="1307631"/>
            <a:ext cx="11956059" cy="954107"/>
          </a:xfrm>
          <a:prstGeom prst="rect">
            <a:avLst/>
          </a:prstGeom>
          <a:noFill/>
        </p:spPr>
        <p:txBody>
          <a:bodyPr wrap="square">
            <a:spAutoFit/>
          </a:bodyPr>
          <a:lstStyle/>
          <a:p>
            <a:r>
              <a:rPr lang="fr-FR" sz="2800" noProof="0" dirty="0"/>
              <a:t>Comment expliquer le succès de la </a:t>
            </a:r>
            <a:r>
              <a:rPr lang="fr-FR" sz="2800" noProof="0" dirty="0" err="1"/>
              <a:t>tulathromycine</a:t>
            </a:r>
            <a:r>
              <a:rPr lang="fr-FR" sz="2800" noProof="0" dirty="0"/>
              <a:t> spécifiquement par rapport à la </a:t>
            </a:r>
            <a:r>
              <a:rPr lang="fr-FR" sz="2800" noProof="0" dirty="0" err="1"/>
              <a:t>gamithromycine</a:t>
            </a:r>
            <a:r>
              <a:rPr lang="fr-FR" sz="2800" noProof="0" dirty="0"/>
              <a:t> (BI) ou la </a:t>
            </a:r>
            <a:r>
              <a:rPr lang="fr-FR" sz="2800" noProof="0" dirty="0" err="1"/>
              <a:t>tildipirosine</a:t>
            </a:r>
            <a:r>
              <a:rPr lang="fr-FR" sz="2800" noProof="0" dirty="0"/>
              <a:t> (MSD Santé Animale) ?</a:t>
            </a:r>
          </a:p>
        </p:txBody>
      </p:sp>
      <p:pic>
        <p:nvPicPr>
          <p:cNvPr id="10" name="Image 9">
            <a:extLst>
              <a:ext uri="{FF2B5EF4-FFF2-40B4-BE49-F238E27FC236}">
                <a16:creationId xmlns:a16="http://schemas.microsoft.com/office/drawing/2014/main" id="{45B34106-C41C-2EE6-4732-789F160409B4}"/>
              </a:ext>
            </a:extLst>
          </p:cNvPr>
          <p:cNvPicPr>
            <a:picLocks noChangeAspect="1"/>
          </p:cNvPicPr>
          <p:nvPr/>
        </p:nvPicPr>
        <p:blipFill rotWithShape="1">
          <a:blip r:embed="rId4">
            <a:extLst>
              <a:ext uri="{28A0092B-C50C-407E-A947-70E740481C1C}">
                <a14:useLocalDpi xmlns:a14="http://schemas.microsoft.com/office/drawing/2010/main" val="0"/>
              </a:ext>
            </a:extLst>
          </a:blip>
          <a:srcRect l="11409" t="17412" b="11734"/>
          <a:stretch/>
        </p:blipFill>
        <p:spPr bwMode="auto">
          <a:xfrm rot="16200000">
            <a:off x="-489903" y="3176204"/>
            <a:ext cx="7748100" cy="6196330"/>
          </a:xfrm>
          <a:prstGeom prst="rect">
            <a:avLst/>
          </a:prstGeom>
          <a:noFill/>
          <a:ln>
            <a:noFill/>
          </a:ln>
          <a:extLst>
            <a:ext uri="{53640926-AAD7-44D8-BBD7-CCE9431645EC}">
              <a14:shadowObscured xmlns:a14="http://schemas.microsoft.com/office/drawing/2010/main"/>
            </a:ext>
          </a:extLst>
        </p:spPr>
      </p:pic>
      <p:sp>
        <p:nvSpPr>
          <p:cNvPr id="11" name="ZoneTexte 10">
            <a:extLst>
              <a:ext uri="{FF2B5EF4-FFF2-40B4-BE49-F238E27FC236}">
                <a16:creationId xmlns:a16="http://schemas.microsoft.com/office/drawing/2014/main" id="{E91E5DF2-4596-5DC8-C010-BC3DFF94632E}"/>
              </a:ext>
            </a:extLst>
          </p:cNvPr>
          <p:cNvSpPr txBox="1"/>
          <p:nvPr/>
        </p:nvSpPr>
        <p:spPr>
          <a:xfrm>
            <a:off x="6940618" y="6986019"/>
            <a:ext cx="8454058" cy="3077766"/>
          </a:xfrm>
          <a:prstGeom prst="rect">
            <a:avLst/>
          </a:prstGeom>
          <a:noFill/>
          <a:ln>
            <a:solidFill>
              <a:schemeClr val="tx1"/>
            </a:solidFill>
          </a:ln>
        </p:spPr>
        <p:txBody>
          <a:bodyPr wrap="square" rtlCol="0">
            <a:spAutoFit/>
          </a:bodyPr>
          <a:lstStyle/>
          <a:p>
            <a:pPr algn="just"/>
            <a:r>
              <a:rPr lang="fr-FR" sz="2000" noProof="0" dirty="0"/>
              <a:t>« Donc là, on est plus sur quatre jours, on est sur quasiment trois fois plus. Par rapport à ce risque qui est essentiellement le premier mois d'engraissement, ben si vous faites un macrolide qui effectivement a une durée d'action qui est importante, ben on a un rôle de prévention finalement. D’où le côté de </a:t>
            </a:r>
            <a:r>
              <a:rPr lang="fr-FR" sz="2000" noProof="0" dirty="0" err="1"/>
              <a:t>draxxiner</a:t>
            </a:r>
            <a:r>
              <a:rPr lang="fr-FR" sz="2000" noProof="0" dirty="0"/>
              <a:t>. Parce que pour eux, c'était l'équivalent d'un vaccin. On est du côté des éleveurs. Donc c'est ça qui a fait l’avènement de ces molécules. » </a:t>
            </a:r>
          </a:p>
          <a:p>
            <a:r>
              <a:rPr lang="fr-FR" sz="2000" b="1" noProof="0" dirty="0"/>
              <a:t>Extrait d’entretien avec un responsable de gamme d’un grand laboratoire pharmaceutique</a:t>
            </a:r>
          </a:p>
          <a:p>
            <a:endParaRPr lang="fr-FR" noProof="0" dirty="0"/>
          </a:p>
        </p:txBody>
      </p:sp>
      <p:sp>
        <p:nvSpPr>
          <p:cNvPr id="13" name="ZoneTexte 12">
            <a:extLst>
              <a:ext uri="{FF2B5EF4-FFF2-40B4-BE49-F238E27FC236}">
                <a16:creationId xmlns:a16="http://schemas.microsoft.com/office/drawing/2014/main" id="{5EEEF426-9E6E-5AD4-D728-73079A5D6668}"/>
              </a:ext>
            </a:extLst>
          </p:cNvPr>
          <p:cNvSpPr txBox="1"/>
          <p:nvPr/>
        </p:nvSpPr>
        <p:spPr>
          <a:xfrm>
            <a:off x="6940618" y="2874561"/>
            <a:ext cx="8454058" cy="3888244"/>
          </a:xfrm>
          <a:prstGeom prst="rect">
            <a:avLst/>
          </a:prstGeom>
          <a:noFill/>
          <a:ln w="19050">
            <a:solidFill>
              <a:schemeClr val="tx1"/>
            </a:solidFill>
          </a:ln>
        </p:spPr>
        <p:txBody>
          <a:bodyPr wrap="square">
            <a:spAutoFit/>
          </a:bodyPr>
          <a:lstStyle/>
          <a:p>
            <a:pPr marL="450215" marR="450215" algn="just">
              <a:spcAft>
                <a:spcPts val="800"/>
              </a:spcAft>
              <a:buNone/>
            </a:pPr>
            <a:r>
              <a:rPr lang="fr-FR" sz="2000" noProof="0" dirty="0">
                <a:effectLst/>
                <a:latin typeface="+mj-lt"/>
                <a:ea typeface="Times New Roman" panose="02020603050405020304" pitchFamily="18" charset="0"/>
                <a:cs typeface="Times New Roman" panose="02020603050405020304" pitchFamily="18" charset="0"/>
              </a:rPr>
              <a:t>« Parce que le </a:t>
            </a:r>
            <a:r>
              <a:rPr lang="fr-FR" sz="2000" noProof="0" dirty="0" err="1">
                <a:effectLst/>
                <a:latin typeface="+mj-lt"/>
                <a:ea typeface="Times New Roman" panose="02020603050405020304" pitchFamily="18" charset="0"/>
                <a:cs typeface="Times New Roman" panose="02020603050405020304" pitchFamily="18" charset="0"/>
              </a:rPr>
              <a:t>Draxxin</a:t>
            </a:r>
            <a:r>
              <a:rPr lang="fr-FR" sz="2000" noProof="0" dirty="0">
                <a:effectLst/>
                <a:latin typeface="+mj-lt"/>
                <a:ea typeface="Times New Roman" panose="02020603050405020304" pitchFamily="18" charset="0"/>
                <a:cs typeface="Times New Roman" panose="02020603050405020304" pitchFamily="18" charset="0"/>
              </a:rPr>
              <a:t> </a:t>
            </a:r>
            <a:r>
              <a:rPr lang="fr-FR" sz="2000" noProof="0" dirty="0" err="1">
                <a:effectLst/>
                <a:latin typeface="+mj-lt"/>
                <a:ea typeface="Times New Roman" panose="02020603050405020304" pitchFamily="18" charset="0"/>
                <a:cs typeface="Times New Roman" panose="02020603050405020304" pitchFamily="18" charset="0"/>
              </a:rPr>
              <a:t>draxxine</a:t>
            </a:r>
            <a:r>
              <a:rPr lang="fr-FR" sz="2000" noProof="0" dirty="0">
                <a:effectLst/>
                <a:latin typeface="+mj-lt"/>
                <a:ea typeface="Times New Roman" panose="02020603050405020304" pitchFamily="18" charset="0"/>
                <a:cs typeface="Times New Roman" panose="02020603050405020304" pitchFamily="18" charset="0"/>
              </a:rPr>
              <a:t> les animaux. Le jour où la commission d’AMM a accepté ce nom </a:t>
            </a:r>
            <a:r>
              <a:rPr lang="fr-FR" sz="2000" noProof="0" dirty="0" err="1">
                <a:effectLst/>
                <a:latin typeface="+mj-lt"/>
                <a:ea typeface="Times New Roman" panose="02020603050405020304" pitchFamily="18" charset="0"/>
                <a:cs typeface="Times New Roman" panose="02020603050405020304" pitchFamily="18" charset="0"/>
              </a:rPr>
              <a:t>Draxxin</a:t>
            </a:r>
            <a:r>
              <a:rPr lang="fr-FR" sz="2000" noProof="0" dirty="0">
                <a:effectLst/>
                <a:latin typeface="+mj-lt"/>
                <a:ea typeface="Times New Roman" panose="02020603050405020304" pitchFamily="18" charset="0"/>
                <a:cs typeface="Times New Roman" panose="02020603050405020304" pitchFamily="18" charset="0"/>
              </a:rPr>
              <a:t>, j’en suis malade moi. […] Parce que, dans l’esprit des gens, il y en a qui viennent chercher du vaccin : « tu sais le vaccin qui s’appelle </a:t>
            </a:r>
            <a:r>
              <a:rPr lang="fr-FR" sz="2000" noProof="0" dirty="0" err="1">
                <a:effectLst/>
                <a:latin typeface="+mj-lt"/>
                <a:ea typeface="Times New Roman" panose="02020603050405020304" pitchFamily="18" charset="0"/>
                <a:cs typeface="Times New Roman" panose="02020603050405020304" pitchFamily="18" charset="0"/>
              </a:rPr>
              <a:t>Draxxin</a:t>
            </a:r>
            <a:r>
              <a:rPr lang="fr-FR" sz="2000" noProof="0" dirty="0">
                <a:effectLst/>
                <a:latin typeface="+mj-lt"/>
                <a:ea typeface="Times New Roman" panose="02020603050405020304" pitchFamily="18" charset="0"/>
                <a:cs typeface="Times New Roman" panose="02020603050405020304" pitchFamily="18" charset="0"/>
              </a:rPr>
              <a:t> », « c’est pas un vaccin, c’est un antibiotique », « oui, mais le Français qui les achète, il m’a dit qu’il fallait qu’ils soient piqués au </a:t>
            </a:r>
            <a:r>
              <a:rPr lang="fr-FR" sz="2000" noProof="0" dirty="0" err="1">
                <a:effectLst/>
                <a:latin typeface="+mj-lt"/>
                <a:ea typeface="Times New Roman" panose="02020603050405020304" pitchFamily="18" charset="0"/>
                <a:cs typeface="Times New Roman" panose="02020603050405020304" pitchFamily="18" charset="0"/>
              </a:rPr>
              <a:t>Draxxin</a:t>
            </a:r>
            <a:r>
              <a:rPr lang="fr-FR" sz="2000" noProof="0" dirty="0">
                <a:effectLst/>
                <a:latin typeface="+mj-lt"/>
                <a:ea typeface="Times New Roman" panose="02020603050405020304" pitchFamily="18" charset="0"/>
                <a:cs typeface="Times New Roman" panose="02020603050405020304" pitchFamily="18" charset="0"/>
              </a:rPr>
              <a:t> », je dis : « mais moi, je t’en vends pas, ils sont pas malades, je t’en vends pas », « mais comment je fais ? » […]. Donc nous, on veut pas, on refuse de rentrer là-dedans. Nous, on a un engraisseur chez nous qui engraisse 2 500 broutards par an. Il piquait tout le monde pour des raisons de praticité. »</a:t>
            </a:r>
            <a:r>
              <a:rPr lang="fr-FR" sz="2000" noProof="0" dirty="0">
                <a:latin typeface="+mj-lt"/>
                <a:ea typeface="Calibri" panose="020F0502020204030204" pitchFamily="34" charset="0"/>
                <a:cs typeface="Times New Roman" panose="02020603050405020304" pitchFamily="18" charset="0"/>
              </a:rPr>
              <a:t> </a:t>
            </a:r>
          </a:p>
          <a:p>
            <a:pPr marL="450215" marR="450215" algn="just">
              <a:spcAft>
                <a:spcPts val="800"/>
              </a:spcAft>
              <a:buNone/>
            </a:pPr>
            <a:r>
              <a:rPr lang="fr-FR" sz="2000" b="1" noProof="0" dirty="0">
                <a:latin typeface="+mj-lt"/>
                <a:ea typeface="Calibri" panose="020F0502020204030204" pitchFamily="34" charset="0"/>
                <a:cs typeface="Times New Roman" panose="02020603050405020304" pitchFamily="18" charset="0"/>
              </a:rPr>
              <a:t>Extrait d’entretien avec un vétérinaire praticien</a:t>
            </a:r>
            <a:endParaRPr lang="fr-FR" sz="2000" b="1" noProof="0" dirty="0">
              <a:effectLst/>
              <a:latin typeface="+mj-l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9021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E8A0ABB8-9DF3-FF86-4922-BE87F4B912AE}"/>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E3AD038C-BB46-DE43-F740-8855401AB54A}"/>
              </a:ext>
            </a:extLst>
          </p:cNvPr>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3" name="ZoneTexte 2">
            <a:extLst>
              <a:ext uri="{FF2B5EF4-FFF2-40B4-BE49-F238E27FC236}">
                <a16:creationId xmlns:a16="http://schemas.microsoft.com/office/drawing/2014/main" id="{9EC0945D-1F66-DB27-897B-B0BF926274ED}"/>
              </a:ext>
            </a:extLst>
          </p:cNvPr>
          <p:cNvSpPr txBox="1"/>
          <p:nvPr/>
        </p:nvSpPr>
        <p:spPr>
          <a:xfrm>
            <a:off x="660635" y="2068489"/>
            <a:ext cx="13598290" cy="4955203"/>
          </a:xfrm>
          <a:prstGeom prst="rect">
            <a:avLst/>
          </a:prstGeom>
          <a:noFill/>
        </p:spPr>
        <p:txBody>
          <a:bodyPr wrap="square" rtlCol="0">
            <a:spAutoFit/>
          </a:bodyPr>
          <a:lstStyle/>
          <a:p>
            <a:pPr algn="just"/>
            <a:r>
              <a:rPr lang="fr-FR" sz="3200" noProof="0" dirty="0"/>
              <a:t>- Résolution en apparence simple mais qui nécessite de tenir compte d’un contexte économique et social de prescription : il ne suffit pas qu’un vaccin ou un TROD soit disponible pour qu’on observe mécaniquement un usage plus raisonné d’antibiotiques.</a:t>
            </a:r>
          </a:p>
          <a:p>
            <a:endParaRPr lang="fr-FR" sz="3200" noProof="0" dirty="0"/>
          </a:p>
          <a:p>
            <a:pPr marL="285750" indent="-285750" algn="just">
              <a:buFontTx/>
              <a:buChar char="-"/>
            </a:pPr>
            <a:r>
              <a:rPr lang="fr-FR" sz="3200" noProof="0" dirty="0"/>
              <a:t>Difficile émergence du </a:t>
            </a:r>
            <a:r>
              <a:rPr lang="fr-FR" sz="3200" i="1" noProof="0" dirty="0"/>
              <a:t>One </a:t>
            </a:r>
            <a:r>
              <a:rPr lang="fr-FR" sz="3200" i="1" noProof="0" dirty="0" err="1"/>
              <a:t>Health</a:t>
            </a:r>
            <a:r>
              <a:rPr lang="fr-FR" sz="3200" i="1" noProof="0" dirty="0"/>
              <a:t> </a:t>
            </a:r>
            <a:r>
              <a:rPr lang="fr-FR" sz="3200" noProof="0" dirty="0"/>
              <a:t>: anthropocentrisme fort et « </a:t>
            </a:r>
            <a:r>
              <a:rPr lang="fr-FR" sz="3200" noProof="0" dirty="0" err="1"/>
              <a:t>othering</a:t>
            </a:r>
            <a:r>
              <a:rPr lang="fr-FR" sz="3200" noProof="0" dirty="0"/>
              <a:t> » du côté de la médecine vétérinaire =&gt; l’environnement comme grand absent !</a:t>
            </a:r>
          </a:p>
          <a:p>
            <a:pPr marL="285750" indent="-285750">
              <a:buFontTx/>
              <a:buChar char="-"/>
            </a:pPr>
            <a:endParaRPr lang="fr-FR" sz="3200" noProof="0" dirty="0"/>
          </a:p>
          <a:p>
            <a:pPr marL="285750" indent="-285750">
              <a:buFontTx/>
              <a:buChar char="-"/>
            </a:pPr>
            <a:endParaRPr lang="fr-FR" noProof="0" dirty="0"/>
          </a:p>
          <a:p>
            <a:endParaRPr lang="fr-FR" noProof="0" dirty="0"/>
          </a:p>
        </p:txBody>
      </p:sp>
      <p:sp>
        <p:nvSpPr>
          <p:cNvPr id="4" name="Google Shape;85;p1">
            <a:extLst>
              <a:ext uri="{FF2B5EF4-FFF2-40B4-BE49-F238E27FC236}">
                <a16:creationId xmlns:a16="http://schemas.microsoft.com/office/drawing/2014/main" id="{A282B6A8-577C-C001-DE13-D2C4D8A5D836}"/>
              </a:ext>
            </a:extLst>
          </p:cNvPr>
          <p:cNvSpPr txBox="1"/>
          <p:nvPr/>
        </p:nvSpPr>
        <p:spPr>
          <a:xfrm>
            <a:off x="384787" y="310208"/>
            <a:ext cx="8630626" cy="1679178"/>
          </a:xfrm>
          <a:prstGeom prst="rect">
            <a:avLst/>
          </a:prstGeom>
          <a:noFill/>
          <a:ln>
            <a:noFill/>
          </a:ln>
        </p:spPr>
        <p:txBody>
          <a:bodyPr spcFirstLastPara="1" wrap="square" lIns="0" tIns="0" rIns="0" bIns="0" anchor="t" anchorCtr="0">
            <a:spAutoFit/>
          </a:bodyPr>
          <a:lstStyle/>
          <a:p>
            <a:pPr lvl="0">
              <a:lnSpc>
                <a:spcPct val="123999"/>
              </a:lnSpc>
            </a:pPr>
            <a:r>
              <a:rPr lang="fr-FR" sz="4400" b="1" noProof="0" dirty="0">
                <a:solidFill>
                  <a:srgbClr val="7030A0"/>
                </a:solidFill>
                <a:latin typeface="Open Sans"/>
                <a:ea typeface="Open Sans"/>
                <a:cs typeface="Open Sans"/>
                <a:sym typeface="Open Sans"/>
              </a:rPr>
              <a:t>Conclusion : qu’ont en commun ces trois situations ?</a:t>
            </a:r>
            <a:endParaRPr lang="fr-FR" sz="4400" noProof="0" dirty="0">
              <a:solidFill>
                <a:srgbClr val="7030A0"/>
              </a:solidFill>
              <a:latin typeface="Open Sans"/>
              <a:ea typeface="Open Sans"/>
              <a:cs typeface="Open Sans"/>
              <a:sym typeface="Open Sans"/>
            </a:endParaRPr>
          </a:p>
        </p:txBody>
      </p:sp>
      <p:sp>
        <p:nvSpPr>
          <p:cNvPr id="6" name="ZoneTexte 5">
            <a:extLst>
              <a:ext uri="{FF2B5EF4-FFF2-40B4-BE49-F238E27FC236}">
                <a16:creationId xmlns:a16="http://schemas.microsoft.com/office/drawing/2014/main" id="{C9595E02-252C-3695-5F4B-537C455A1565}"/>
              </a:ext>
            </a:extLst>
          </p:cNvPr>
          <p:cNvSpPr txBox="1"/>
          <p:nvPr/>
        </p:nvSpPr>
        <p:spPr>
          <a:xfrm>
            <a:off x="4763069" y="5773003"/>
            <a:ext cx="11963543" cy="3970318"/>
          </a:xfrm>
          <a:prstGeom prst="rect">
            <a:avLst/>
          </a:prstGeom>
          <a:noFill/>
        </p:spPr>
        <p:txBody>
          <a:bodyPr wrap="square" rtlCol="0">
            <a:spAutoFit/>
          </a:bodyPr>
          <a:lstStyle/>
          <a:p>
            <a:pPr marL="285750" indent="-285750">
              <a:buFontTx/>
              <a:buChar char="-"/>
            </a:pPr>
            <a:endParaRPr lang="fr-FR" sz="3200" noProof="0" dirty="0"/>
          </a:p>
          <a:p>
            <a:pPr marL="285750" indent="-285750" algn="just">
              <a:buFontTx/>
              <a:buChar char="-"/>
            </a:pPr>
            <a:r>
              <a:rPr lang="fr-FR" sz="3200" noProof="0" dirty="0"/>
              <a:t>Antibiotique comme « quick fix » (</a:t>
            </a:r>
            <a:r>
              <a:rPr lang="fr-FR" sz="3200" noProof="0" dirty="0" err="1"/>
              <a:t>Denyer</a:t>
            </a:r>
            <a:r>
              <a:rPr lang="fr-FR" sz="3200" noProof="0" dirty="0"/>
              <a:t>, Willis &amp; Chandler, 2019) : antibiotique qui « fait tenir le système » car ce serait trop couteux de le réformer complètement (du financement de l’hôpital public à l’organisation de la filière bovine complètement atomisée, en passant par l’organisation du système de soins primaires et son pivot « médecin généraliste »)</a:t>
            </a:r>
          </a:p>
          <a:p>
            <a:pPr marL="285750" indent="-285750">
              <a:buFontTx/>
              <a:buChar char="-"/>
            </a:pPr>
            <a:endParaRPr lang="fr-FR" noProof="0" dirty="0"/>
          </a:p>
          <a:p>
            <a:endParaRPr lang="fr-FR" noProof="0" dirty="0"/>
          </a:p>
        </p:txBody>
      </p:sp>
    </p:spTree>
    <p:extLst>
      <p:ext uri="{BB962C8B-B14F-4D97-AF65-F5344CB8AC3E}">
        <p14:creationId xmlns:p14="http://schemas.microsoft.com/office/powerpoint/2010/main" val="32263253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C3C16502-28C0-12A6-6D7D-97B9BA2B46F4}"/>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7FD3CA4D-B32C-D611-9ED9-8E090C63B0AC}"/>
              </a:ext>
            </a:extLst>
          </p:cNvPr>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85" name="Google Shape;85;p1">
            <a:extLst>
              <a:ext uri="{FF2B5EF4-FFF2-40B4-BE49-F238E27FC236}">
                <a16:creationId xmlns:a16="http://schemas.microsoft.com/office/drawing/2014/main" id="{2C685631-EFC5-529D-8494-7F0E7B3FDDDB}"/>
              </a:ext>
            </a:extLst>
          </p:cNvPr>
          <p:cNvSpPr txBox="1"/>
          <p:nvPr/>
        </p:nvSpPr>
        <p:spPr>
          <a:xfrm>
            <a:off x="480321" y="456727"/>
            <a:ext cx="8090473" cy="1897058"/>
          </a:xfrm>
          <a:prstGeom prst="rect">
            <a:avLst/>
          </a:prstGeom>
          <a:noFill/>
          <a:ln>
            <a:noFill/>
          </a:ln>
        </p:spPr>
        <p:txBody>
          <a:bodyPr spcFirstLastPara="1" wrap="square" lIns="0" tIns="0" rIns="0" bIns="0" anchor="t" anchorCtr="0">
            <a:spAutoFit/>
          </a:bodyPr>
          <a:lstStyle/>
          <a:p>
            <a:pPr marL="0" marR="0" lvl="0" indent="0" algn="l" rtl="0">
              <a:lnSpc>
                <a:spcPct val="123999"/>
              </a:lnSpc>
              <a:spcBef>
                <a:spcPts val="0"/>
              </a:spcBef>
              <a:spcAft>
                <a:spcPts val="0"/>
              </a:spcAft>
              <a:buNone/>
            </a:pPr>
            <a:r>
              <a:rPr lang="fr-FR" sz="4971" b="1" i="0" u="none" strike="noStrike" cap="none" noProof="0" dirty="0">
                <a:solidFill>
                  <a:srgbClr val="004AAD"/>
                </a:solidFill>
                <a:latin typeface="Open Sans"/>
                <a:ea typeface="Open Sans"/>
                <a:cs typeface="Open Sans"/>
                <a:sym typeface="Open Sans"/>
              </a:rPr>
              <a:t>L’antibiorésistance : qu’es</a:t>
            </a:r>
            <a:r>
              <a:rPr lang="fr-FR" sz="4971" b="1" noProof="0" dirty="0">
                <a:solidFill>
                  <a:srgbClr val="004AAD"/>
                </a:solidFill>
                <a:latin typeface="Open Sans"/>
                <a:ea typeface="Open Sans"/>
                <a:cs typeface="Open Sans"/>
                <a:sym typeface="Open Sans"/>
              </a:rPr>
              <a:t>t ce que c’est ?</a:t>
            </a:r>
            <a:endParaRPr lang="fr-FR" noProof="0" dirty="0">
              <a:latin typeface="Open Sans"/>
              <a:ea typeface="Open Sans"/>
              <a:cs typeface="Open Sans"/>
              <a:sym typeface="Open Sans"/>
            </a:endParaRPr>
          </a:p>
        </p:txBody>
      </p:sp>
      <p:sp>
        <p:nvSpPr>
          <p:cNvPr id="2" name="ZoneTexte 1">
            <a:extLst>
              <a:ext uri="{FF2B5EF4-FFF2-40B4-BE49-F238E27FC236}">
                <a16:creationId xmlns:a16="http://schemas.microsoft.com/office/drawing/2014/main" id="{739EDF51-66EB-5CBE-EC63-EBA5B13143FA}"/>
              </a:ext>
            </a:extLst>
          </p:cNvPr>
          <p:cNvSpPr txBox="1"/>
          <p:nvPr/>
        </p:nvSpPr>
        <p:spPr>
          <a:xfrm>
            <a:off x="655091" y="2810507"/>
            <a:ext cx="14821469" cy="4524315"/>
          </a:xfrm>
          <a:prstGeom prst="rect">
            <a:avLst/>
          </a:prstGeom>
          <a:noFill/>
        </p:spPr>
        <p:txBody>
          <a:bodyPr wrap="square" rtlCol="0">
            <a:spAutoFit/>
          </a:bodyPr>
          <a:lstStyle/>
          <a:p>
            <a:pPr algn="just"/>
            <a:r>
              <a:rPr lang="fr-FR" sz="3200" noProof="0" dirty="0"/>
              <a:t>-Problème qui est identifié dès les années 1950 avec plusieurs alertes de scientifiques dès la commercialisation des premières générations d’antibiotiques. Surtout mode de transmission verticale de l’antibiorésistance (= entre générations de bactéries qui sont « sélectionnées » par l’antibiotique)</a:t>
            </a:r>
          </a:p>
          <a:p>
            <a:endParaRPr lang="fr-FR" sz="3200" noProof="0" dirty="0"/>
          </a:p>
          <a:p>
            <a:pPr algn="just"/>
            <a:r>
              <a:rPr lang="fr-FR" sz="3200" noProof="0" dirty="0"/>
              <a:t>- Problème de santé publique porté par l’OMS à la fin des années 1990, avec la découverte de résistance croisée (transmission horizontale de la résistance, entre espèces de bactéries différentes et donc entre humains et animaux notamment)</a:t>
            </a:r>
          </a:p>
        </p:txBody>
      </p:sp>
    </p:spTree>
    <p:extLst>
      <p:ext uri="{BB962C8B-B14F-4D97-AF65-F5344CB8AC3E}">
        <p14:creationId xmlns:p14="http://schemas.microsoft.com/office/powerpoint/2010/main" val="16106215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DC019657-4D62-BD30-1474-004D0B7790DE}"/>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DCC01CC0-F52E-E027-DE7B-75FEC79A8C82}"/>
              </a:ext>
            </a:extLst>
          </p:cNvPr>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85" name="Google Shape;85;p1">
            <a:extLst>
              <a:ext uri="{FF2B5EF4-FFF2-40B4-BE49-F238E27FC236}">
                <a16:creationId xmlns:a16="http://schemas.microsoft.com/office/drawing/2014/main" id="{A88789AD-B0C6-94DA-C6E0-A7923CC648C0}"/>
              </a:ext>
            </a:extLst>
          </p:cNvPr>
          <p:cNvSpPr txBox="1"/>
          <p:nvPr/>
        </p:nvSpPr>
        <p:spPr>
          <a:xfrm>
            <a:off x="480321" y="456727"/>
            <a:ext cx="8090473" cy="1897058"/>
          </a:xfrm>
          <a:prstGeom prst="rect">
            <a:avLst/>
          </a:prstGeom>
          <a:noFill/>
          <a:ln>
            <a:noFill/>
          </a:ln>
        </p:spPr>
        <p:txBody>
          <a:bodyPr spcFirstLastPara="1" wrap="square" lIns="0" tIns="0" rIns="0" bIns="0" anchor="t" anchorCtr="0">
            <a:spAutoFit/>
          </a:bodyPr>
          <a:lstStyle/>
          <a:p>
            <a:pPr marL="0" marR="0" lvl="0" indent="0" algn="l" rtl="0">
              <a:lnSpc>
                <a:spcPct val="123999"/>
              </a:lnSpc>
              <a:spcBef>
                <a:spcPts val="0"/>
              </a:spcBef>
              <a:spcAft>
                <a:spcPts val="0"/>
              </a:spcAft>
              <a:buNone/>
            </a:pPr>
            <a:r>
              <a:rPr lang="fr-FR" sz="4971" b="1" i="0" u="none" strike="noStrike" cap="none" noProof="0" dirty="0">
                <a:solidFill>
                  <a:srgbClr val="004AAD"/>
                </a:solidFill>
                <a:latin typeface="Open Sans"/>
                <a:ea typeface="Open Sans"/>
                <a:cs typeface="Open Sans"/>
                <a:sym typeface="Open Sans"/>
              </a:rPr>
              <a:t>L’antibiorésistance </a:t>
            </a:r>
            <a:r>
              <a:rPr lang="fr-FR" sz="4971" b="1" noProof="0" dirty="0">
                <a:solidFill>
                  <a:srgbClr val="004AAD"/>
                </a:solidFill>
                <a:latin typeface="Open Sans"/>
                <a:ea typeface="Open Sans"/>
                <a:cs typeface="Open Sans"/>
                <a:sym typeface="Open Sans"/>
              </a:rPr>
              <a:t>dans un contexte One </a:t>
            </a:r>
            <a:r>
              <a:rPr lang="fr-FR" sz="4971" b="1" noProof="0" dirty="0" err="1">
                <a:solidFill>
                  <a:srgbClr val="004AAD"/>
                </a:solidFill>
                <a:latin typeface="Open Sans"/>
                <a:ea typeface="Open Sans"/>
                <a:cs typeface="Open Sans"/>
                <a:sym typeface="Open Sans"/>
              </a:rPr>
              <a:t>Health</a:t>
            </a:r>
            <a:r>
              <a:rPr lang="fr-FR" sz="4971" b="1" noProof="0" dirty="0">
                <a:solidFill>
                  <a:srgbClr val="004AAD"/>
                </a:solidFill>
                <a:latin typeface="Open Sans"/>
                <a:ea typeface="Open Sans"/>
                <a:cs typeface="Open Sans"/>
                <a:sym typeface="Open Sans"/>
              </a:rPr>
              <a:t> ?</a:t>
            </a:r>
            <a:endParaRPr lang="fr-FR" noProof="0" dirty="0">
              <a:latin typeface="Open Sans"/>
              <a:ea typeface="Open Sans"/>
              <a:cs typeface="Open Sans"/>
              <a:sym typeface="Open Sans"/>
            </a:endParaRPr>
          </a:p>
        </p:txBody>
      </p:sp>
      <p:sp>
        <p:nvSpPr>
          <p:cNvPr id="2" name="ZoneTexte 1">
            <a:extLst>
              <a:ext uri="{FF2B5EF4-FFF2-40B4-BE49-F238E27FC236}">
                <a16:creationId xmlns:a16="http://schemas.microsoft.com/office/drawing/2014/main" id="{E468D00D-DA8C-72AF-6086-9FC32E5682B6}"/>
              </a:ext>
            </a:extLst>
          </p:cNvPr>
          <p:cNvSpPr txBox="1"/>
          <p:nvPr/>
        </p:nvSpPr>
        <p:spPr>
          <a:xfrm>
            <a:off x="968990" y="2471909"/>
            <a:ext cx="14507571" cy="6017032"/>
          </a:xfrm>
          <a:prstGeom prst="rect">
            <a:avLst/>
          </a:prstGeom>
          <a:noFill/>
        </p:spPr>
        <p:txBody>
          <a:bodyPr wrap="square" rtlCol="0">
            <a:spAutoFit/>
          </a:bodyPr>
          <a:lstStyle/>
          <a:p>
            <a:pPr marL="571500" indent="-571500" algn="just">
              <a:buFontTx/>
              <a:buChar char="-"/>
            </a:pPr>
            <a:r>
              <a:rPr lang="fr-FR" sz="3500" noProof="0" dirty="0"/>
              <a:t>Une seule santé : qu’est ce que ça change ? Vision encore largement anthropocentrée du </a:t>
            </a:r>
            <a:r>
              <a:rPr lang="fr-FR" sz="3500" i="1" noProof="0" dirty="0"/>
              <a:t>One </a:t>
            </a:r>
            <a:r>
              <a:rPr lang="fr-FR" sz="3500" i="1" noProof="0" dirty="0" err="1"/>
              <a:t>Health</a:t>
            </a:r>
            <a:r>
              <a:rPr lang="fr-FR" sz="3500" i="1" noProof="0" dirty="0"/>
              <a:t> </a:t>
            </a:r>
            <a:r>
              <a:rPr lang="fr-FR" sz="3500" noProof="0" dirty="0"/>
              <a:t>!</a:t>
            </a:r>
          </a:p>
          <a:p>
            <a:endParaRPr lang="fr-FR" sz="3500" noProof="0" dirty="0"/>
          </a:p>
          <a:p>
            <a:pPr marL="571500" indent="-571500" algn="just">
              <a:buFontTx/>
              <a:buChar char="-"/>
            </a:pPr>
            <a:r>
              <a:rPr lang="fr-FR" sz="3500" noProof="0" dirty="0"/>
              <a:t>Comprendre que les modifications d’usages qui concernent une substance ont un effet sur tout le système de soins mais aussi de production (de denrées animales, mais pas seulement !). </a:t>
            </a:r>
            <a:endParaRPr lang="fr-FR" sz="3500" dirty="0"/>
          </a:p>
          <a:p>
            <a:pPr marL="571500" indent="-571500">
              <a:buFontTx/>
              <a:buChar char="-"/>
            </a:pPr>
            <a:endParaRPr lang="fr-FR" sz="3500" noProof="0" dirty="0"/>
          </a:p>
          <a:p>
            <a:pPr marL="571500" indent="-571500" algn="just">
              <a:buFontTx/>
              <a:buChar char="-"/>
            </a:pPr>
            <a:r>
              <a:rPr lang="fr-FR" sz="3500" noProof="0" dirty="0"/>
              <a:t>« Infrastructure antibiotique » (Chandler, 2019) : ATB = pas une simple molécule, mais une technique qui permet la montée en échelle d’un système de production, la poursuite ou la réussite de certaines chirurgies, etc.</a:t>
            </a:r>
          </a:p>
        </p:txBody>
      </p:sp>
    </p:spTree>
    <p:extLst>
      <p:ext uri="{BB962C8B-B14F-4D97-AF65-F5344CB8AC3E}">
        <p14:creationId xmlns:p14="http://schemas.microsoft.com/office/powerpoint/2010/main" val="28645332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B87A8D8F-76AD-1FDA-B2A1-E4F236F7358D}"/>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8EC063B3-EC7A-D78D-EAD5-1CBDE0F30DD0}"/>
              </a:ext>
            </a:extLst>
          </p:cNvPr>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85" name="Google Shape;85;p1">
            <a:extLst>
              <a:ext uri="{FF2B5EF4-FFF2-40B4-BE49-F238E27FC236}">
                <a16:creationId xmlns:a16="http://schemas.microsoft.com/office/drawing/2014/main" id="{5C8089CD-BAAD-2813-31A1-2AF81990992B}"/>
              </a:ext>
            </a:extLst>
          </p:cNvPr>
          <p:cNvSpPr txBox="1"/>
          <p:nvPr/>
        </p:nvSpPr>
        <p:spPr>
          <a:xfrm>
            <a:off x="316548" y="848354"/>
            <a:ext cx="9387010" cy="1897058"/>
          </a:xfrm>
          <a:prstGeom prst="rect">
            <a:avLst/>
          </a:prstGeom>
          <a:noFill/>
          <a:ln>
            <a:noFill/>
          </a:ln>
        </p:spPr>
        <p:txBody>
          <a:bodyPr spcFirstLastPara="1" wrap="square" lIns="0" tIns="0" rIns="0" bIns="0" anchor="t" anchorCtr="0">
            <a:spAutoFit/>
          </a:bodyPr>
          <a:lstStyle/>
          <a:p>
            <a:pPr lvl="0">
              <a:lnSpc>
                <a:spcPct val="123999"/>
              </a:lnSpc>
            </a:pPr>
            <a:r>
              <a:rPr lang="fr-FR" sz="4971" b="1" noProof="0" dirty="0">
                <a:solidFill>
                  <a:srgbClr val="004AAD"/>
                </a:solidFill>
                <a:latin typeface="Open Sans"/>
                <a:ea typeface="Open Sans"/>
                <a:cs typeface="Open Sans"/>
                <a:sym typeface="Open Sans"/>
              </a:rPr>
              <a:t>ORGANISATON CONCRETE DE LA MATINEE</a:t>
            </a:r>
            <a:endParaRPr lang="fr-FR" sz="5400" noProof="0" dirty="0">
              <a:latin typeface="Open Sans"/>
              <a:ea typeface="Open Sans"/>
              <a:cs typeface="Open Sans"/>
              <a:sym typeface="Open Sans"/>
            </a:endParaRPr>
          </a:p>
        </p:txBody>
      </p:sp>
      <p:sp>
        <p:nvSpPr>
          <p:cNvPr id="2" name="ZoneTexte 1">
            <a:extLst>
              <a:ext uri="{FF2B5EF4-FFF2-40B4-BE49-F238E27FC236}">
                <a16:creationId xmlns:a16="http://schemas.microsoft.com/office/drawing/2014/main" id="{1779F3F7-57B3-4CE3-F86F-45DACE6761CD}"/>
              </a:ext>
            </a:extLst>
          </p:cNvPr>
          <p:cNvSpPr txBox="1"/>
          <p:nvPr/>
        </p:nvSpPr>
        <p:spPr>
          <a:xfrm>
            <a:off x="750625" y="3593761"/>
            <a:ext cx="13033613" cy="2523768"/>
          </a:xfrm>
          <a:prstGeom prst="rect">
            <a:avLst/>
          </a:prstGeom>
          <a:noFill/>
        </p:spPr>
        <p:txBody>
          <a:bodyPr wrap="square" rtlCol="0">
            <a:spAutoFit/>
          </a:bodyPr>
          <a:lstStyle/>
          <a:p>
            <a:r>
              <a:rPr lang="fr-FR" sz="3600" noProof="0" dirty="0"/>
              <a:t>Trois ateliers : </a:t>
            </a:r>
          </a:p>
          <a:p>
            <a:pPr marL="571500" indent="-571500">
              <a:buFontTx/>
              <a:buChar char="-"/>
            </a:pPr>
            <a:r>
              <a:rPr lang="fr-FR" sz="3600" b="1" noProof="0" dirty="0"/>
              <a:t>Deux situations en médecine de ville : 2 groupes ! 1h</a:t>
            </a:r>
          </a:p>
          <a:p>
            <a:pPr marL="571500" indent="-571500">
              <a:buFontTx/>
              <a:buChar char="-"/>
            </a:pPr>
            <a:r>
              <a:rPr lang="fr-FR" sz="3600" noProof="0" dirty="0"/>
              <a:t>Une situation en médecine hospitalière : 30 min</a:t>
            </a:r>
          </a:p>
          <a:p>
            <a:pPr marL="571500" indent="-571500">
              <a:buFontTx/>
              <a:buChar char="-"/>
            </a:pPr>
            <a:r>
              <a:rPr lang="fr-FR" sz="3600" noProof="0" dirty="0"/>
              <a:t>Une situation en médecine vétérinaire : 30 min</a:t>
            </a:r>
          </a:p>
          <a:p>
            <a:pPr marL="285750" indent="-285750">
              <a:buFontTx/>
              <a:buChar char="-"/>
            </a:pPr>
            <a:endParaRPr lang="fr-FR" noProof="0" dirty="0"/>
          </a:p>
        </p:txBody>
      </p:sp>
    </p:spTree>
    <p:extLst>
      <p:ext uri="{BB962C8B-B14F-4D97-AF65-F5344CB8AC3E}">
        <p14:creationId xmlns:p14="http://schemas.microsoft.com/office/powerpoint/2010/main" val="33809037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66B9B06C-A517-DEFB-C3FB-95D0E2B04F0E}"/>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C35366EA-3533-3BD7-EBDD-513BC352A849}"/>
              </a:ext>
            </a:extLst>
          </p:cNvPr>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85" name="Google Shape;85;p1">
            <a:extLst>
              <a:ext uri="{FF2B5EF4-FFF2-40B4-BE49-F238E27FC236}">
                <a16:creationId xmlns:a16="http://schemas.microsoft.com/office/drawing/2014/main" id="{88C15F90-6450-EF08-2FA6-4049DC368DF8}"/>
              </a:ext>
            </a:extLst>
          </p:cNvPr>
          <p:cNvSpPr txBox="1"/>
          <p:nvPr/>
        </p:nvSpPr>
        <p:spPr>
          <a:xfrm>
            <a:off x="480321" y="456727"/>
            <a:ext cx="8090473" cy="948529"/>
          </a:xfrm>
          <a:prstGeom prst="rect">
            <a:avLst/>
          </a:prstGeom>
          <a:noFill/>
          <a:ln>
            <a:noFill/>
          </a:ln>
        </p:spPr>
        <p:txBody>
          <a:bodyPr spcFirstLastPara="1" wrap="square" lIns="0" tIns="0" rIns="0" bIns="0" anchor="t" anchorCtr="0">
            <a:spAutoFit/>
          </a:bodyPr>
          <a:lstStyle/>
          <a:p>
            <a:pPr lvl="0">
              <a:lnSpc>
                <a:spcPct val="123999"/>
              </a:lnSpc>
            </a:pPr>
            <a:r>
              <a:rPr lang="fr-FR" sz="4971" b="1" noProof="0" dirty="0">
                <a:solidFill>
                  <a:srgbClr val="004AAD"/>
                </a:solidFill>
                <a:latin typeface="Open Sans"/>
                <a:ea typeface="Open Sans"/>
                <a:cs typeface="Open Sans"/>
                <a:sym typeface="Open Sans"/>
              </a:rPr>
              <a:t>En médecine de ville…</a:t>
            </a:r>
            <a:endParaRPr lang="fr-FR" sz="5400" noProof="0" dirty="0">
              <a:latin typeface="Open Sans"/>
              <a:ea typeface="Open Sans"/>
              <a:cs typeface="Open Sans"/>
              <a:sym typeface="Open Sans"/>
            </a:endParaRPr>
          </a:p>
        </p:txBody>
      </p:sp>
      <p:sp>
        <p:nvSpPr>
          <p:cNvPr id="2" name="ZoneTexte 1">
            <a:extLst>
              <a:ext uri="{FF2B5EF4-FFF2-40B4-BE49-F238E27FC236}">
                <a16:creationId xmlns:a16="http://schemas.microsoft.com/office/drawing/2014/main" id="{B773268B-8825-9DDF-67EC-2B3FCD55C15D}"/>
              </a:ext>
            </a:extLst>
          </p:cNvPr>
          <p:cNvSpPr txBox="1"/>
          <p:nvPr/>
        </p:nvSpPr>
        <p:spPr>
          <a:xfrm>
            <a:off x="217692" y="1779456"/>
            <a:ext cx="13426747" cy="2554545"/>
          </a:xfrm>
          <a:prstGeom prst="rect">
            <a:avLst/>
          </a:prstGeom>
          <a:noFill/>
        </p:spPr>
        <p:txBody>
          <a:bodyPr wrap="square" rtlCol="0">
            <a:spAutoFit/>
          </a:bodyPr>
          <a:lstStyle/>
          <a:p>
            <a:pPr algn="just"/>
            <a:r>
              <a:rPr lang="fr-FR" sz="3200" b="1" noProof="0" dirty="0"/>
              <a:t>Quelques éléments de contexte</a:t>
            </a:r>
            <a:r>
              <a:rPr lang="fr-FR" sz="3200" noProof="0" dirty="0"/>
              <a:t> : depuis juin 2024, les pharmaciens ont la possibilité de délivrer des antibiotiques après réalisation d’un TROD dans le cas de deux pathologies : angine et infection urinaire.</a:t>
            </a:r>
          </a:p>
          <a:p>
            <a:endParaRPr lang="fr-FR" sz="3200" noProof="0" dirty="0"/>
          </a:p>
          <a:p>
            <a:endParaRPr lang="fr-FR" sz="3200" noProof="0" dirty="0"/>
          </a:p>
        </p:txBody>
      </p:sp>
      <p:sp>
        <p:nvSpPr>
          <p:cNvPr id="4" name="ZoneTexte 3">
            <a:extLst>
              <a:ext uri="{FF2B5EF4-FFF2-40B4-BE49-F238E27FC236}">
                <a16:creationId xmlns:a16="http://schemas.microsoft.com/office/drawing/2014/main" id="{D1A7CFDE-00C5-F1D8-9686-A5ADB8F9D260}"/>
              </a:ext>
            </a:extLst>
          </p:cNvPr>
          <p:cNvSpPr txBox="1"/>
          <p:nvPr/>
        </p:nvSpPr>
        <p:spPr>
          <a:xfrm>
            <a:off x="1620478" y="3418709"/>
            <a:ext cx="13426747" cy="3046988"/>
          </a:xfrm>
          <a:prstGeom prst="rect">
            <a:avLst/>
          </a:prstGeom>
          <a:noFill/>
        </p:spPr>
        <p:txBody>
          <a:bodyPr wrap="square" rtlCol="0">
            <a:spAutoFit/>
          </a:bodyPr>
          <a:lstStyle/>
          <a:p>
            <a:endParaRPr lang="fr-FR" sz="3200" noProof="0" dirty="0"/>
          </a:p>
          <a:p>
            <a:pPr algn="just"/>
            <a:r>
              <a:rPr lang="fr-FR" sz="3200" b="1" noProof="0" dirty="0"/>
              <a:t>TROD cystite </a:t>
            </a:r>
            <a:r>
              <a:rPr lang="fr-FR" sz="3200" noProof="0" dirty="0"/>
              <a:t>: Patiente entre 16 et 65 ans. Pas de récidive, pas de douleurs lombaires. Prise des constantes (température, pression artérielle, fréquence cardiaque et fréquence respiratoire). Bandelette urinaire. Si test positif, alors prescription de fosfomycine</a:t>
            </a:r>
          </a:p>
          <a:p>
            <a:endParaRPr lang="fr-FR" sz="3200" noProof="0" dirty="0"/>
          </a:p>
        </p:txBody>
      </p:sp>
      <p:sp>
        <p:nvSpPr>
          <p:cNvPr id="5" name="ZoneTexte 4">
            <a:extLst>
              <a:ext uri="{FF2B5EF4-FFF2-40B4-BE49-F238E27FC236}">
                <a16:creationId xmlns:a16="http://schemas.microsoft.com/office/drawing/2014/main" id="{18E47791-CCBE-70F4-D4B0-58D7DA5926BC}"/>
              </a:ext>
            </a:extLst>
          </p:cNvPr>
          <p:cNvSpPr txBox="1"/>
          <p:nvPr/>
        </p:nvSpPr>
        <p:spPr>
          <a:xfrm>
            <a:off x="3734033" y="6347454"/>
            <a:ext cx="13426747" cy="2554545"/>
          </a:xfrm>
          <a:prstGeom prst="rect">
            <a:avLst/>
          </a:prstGeom>
          <a:noFill/>
        </p:spPr>
        <p:txBody>
          <a:bodyPr wrap="square" rtlCol="0">
            <a:spAutoFit/>
          </a:bodyPr>
          <a:lstStyle/>
          <a:p>
            <a:endParaRPr lang="fr-FR" sz="3200" noProof="0" dirty="0"/>
          </a:p>
          <a:p>
            <a:pPr algn="just"/>
            <a:r>
              <a:rPr lang="fr-FR" sz="3200" b="1" noProof="0" dirty="0"/>
              <a:t>TROD angine </a:t>
            </a:r>
            <a:r>
              <a:rPr lang="fr-FR" sz="3200" noProof="0" dirty="0"/>
              <a:t>: Patient de plus de 10 ans. Pas de toux. Prise des constantes (température, pression artérielle, fréquence cardiaque et fréquence respiratoire). Score Mac Isaac puis </a:t>
            </a:r>
            <a:r>
              <a:rPr lang="fr-FR" sz="3200" noProof="0" dirty="0" err="1"/>
              <a:t>Strepatest</a:t>
            </a:r>
            <a:r>
              <a:rPr lang="fr-FR" sz="3200" noProof="0" dirty="0"/>
              <a:t>. Si positif, alors amoxicilline ou</a:t>
            </a:r>
            <a:r>
              <a:rPr lang="fr-FR" sz="3200" dirty="0"/>
              <a:t> </a:t>
            </a:r>
            <a:r>
              <a:rPr lang="fr-FR" sz="3200" dirty="0" err="1"/>
              <a:t>cefpodoxime</a:t>
            </a:r>
            <a:r>
              <a:rPr lang="fr-FR" sz="3200" dirty="0"/>
              <a:t>, </a:t>
            </a:r>
            <a:r>
              <a:rPr lang="fr-FR" sz="3200" dirty="0" err="1"/>
              <a:t>cefuroxime</a:t>
            </a:r>
            <a:r>
              <a:rPr lang="fr-FR" sz="3200" dirty="0"/>
              <a:t>, clarithromycine.</a:t>
            </a:r>
            <a:endParaRPr lang="fr-FR" sz="3200" noProof="0" dirty="0"/>
          </a:p>
        </p:txBody>
      </p:sp>
    </p:spTree>
    <p:extLst>
      <p:ext uri="{BB962C8B-B14F-4D97-AF65-F5344CB8AC3E}">
        <p14:creationId xmlns:p14="http://schemas.microsoft.com/office/powerpoint/2010/main" val="13894139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6BCB128F-A134-78B6-2540-9DEB1CE1C858}"/>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665AB099-7D89-2B87-3F8D-90E8FEFD9CFA}"/>
              </a:ext>
            </a:extLst>
          </p:cNvPr>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85" name="Google Shape;85;p1">
            <a:extLst>
              <a:ext uri="{FF2B5EF4-FFF2-40B4-BE49-F238E27FC236}">
                <a16:creationId xmlns:a16="http://schemas.microsoft.com/office/drawing/2014/main" id="{58EED185-81CD-2DAA-7C62-28E00AC2629A}"/>
              </a:ext>
            </a:extLst>
          </p:cNvPr>
          <p:cNvSpPr txBox="1"/>
          <p:nvPr/>
        </p:nvSpPr>
        <p:spPr>
          <a:xfrm>
            <a:off x="480321" y="456727"/>
            <a:ext cx="8090473" cy="948529"/>
          </a:xfrm>
          <a:prstGeom prst="rect">
            <a:avLst/>
          </a:prstGeom>
          <a:noFill/>
          <a:ln>
            <a:noFill/>
          </a:ln>
        </p:spPr>
        <p:txBody>
          <a:bodyPr spcFirstLastPara="1" wrap="square" lIns="0" tIns="0" rIns="0" bIns="0" anchor="t" anchorCtr="0">
            <a:spAutoFit/>
          </a:bodyPr>
          <a:lstStyle/>
          <a:p>
            <a:pPr lvl="0">
              <a:lnSpc>
                <a:spcPct val="123999"/>
              </a:lnSpc>
            </a:pPr>
            <a:r>
              <a:rPr lang="fr-FR" sz="4971" b="1" noProof="0" dirty="0">
                <a:solidFill>
                  <a:srgbClr val="004AAD"/>
                </a:solidFill>
                <a:latin typeface="Open Sans"/>
                <a:ea typeface="Open Sans"/>
                <a:cs typeface="Open Sans"/>
                <a:sym typeface="Open Sans"/>
              </a:rPr>
              <a:t>Situation A1 </a:t>
            </a:r>
            <a:endParaRPr lang="fr-FR" sz="5400" noProof="0" dirty="0">
              <a:latin typeface="Open Sans"/>
              <a:ea typeface="Open Sans"/>
              <a:cs typeface="Open Sans"/>
              <a:sym typeface="Open Sans"/>
            </a:endParaRPr>
          </a:p>
        </p:txBody>
      </p:sp>
      <p:sp>
        <p:nvSpPr>
          <p:cNvPr id="2" name="ZoneTexte 1">
            <a:extLst>
              <a:ext uri="{FF2B5EF4-FFF2-40B4-BE49-F238E27FC236}">
                <a16:creationId xmlns:a16="http://schemas.microsoft.com/office/drawing/2014/main" id="{734B1C87-B446-2A45-6D75-44D9FFB1827B}"/>
              </a:ext>
            </a:extLst>
          </p:cNvPr>
          <p:cNvSpPr txBox="1"/>
          <p:nvPr/>
        </p:nvSpPr>
        <p:spPr>
          <a:xfrm>
            <a:off x="480321" y="2512010"/>
            <a:ext cx="14736933" cy="4832092"/>
          </a:xfrm>
          <a:prstGeom prst="rect">
            <a:avLst/>
          </a:prstGeom>
          <a:noFill/>
        </p:spPr>
        <p:txBody>
          <a:bodyPr wrap="square" rtlCol="0">
            <a:spAutoFit/>
          </a:bodyPr>
          <a:lstStyle/>
          <a:p>
            <a:pPr algn="just"/>
            <a:r>
              <a:rPr lang="fr-FR" sz="4400" noProof="0" dirty="0"/>
              <a:t>Une patiente se présente en officine et décrit la situation suivante à la pharmacienne : « J’ai une angine, mon médecin m’a prescrit des antibiotiques, mais j’ai été super malade la dernière fois que j’en ai pris donc j’hésite vraiment à les prendre. En plus, là, je tousse, donc je sens que c’est pas comme la dernière fois et que le médecin s’est trompé »</a:t>
            </a:r>
            <a:endParaRPr lang="fr-FR" sz="8800" noProof="0" dirty="0"/>
          </a:p>
        </p:txBody>
      </p:sp>
    </p:spTree>
    <p:extLst>
      <p:ext uri="{BB962C8B-B14F-4D97-AF65-F5344CB8AC3E}">
        <p14:creationId xmlns:p14="http://schemas.microsoft.com/office/powerpoint/2010/main" val="26391208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BD39A572-B3FF-EF36-53A8-6C3BD70FE67D}"/>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CADD4854-D589-DB02-959D-FE5F9CDD3574}"/>
              </a:ext>
            </a:extLst>
          </p:cNvPr>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85" name="Google Shape;85;p1">
            <a:extLst>
              <a:ext uri="{FF2B5EF4-FFF2-40B4-BE49-F238E27FC236}">
                <a16:creationId xmlns:a16="http://schemas.microsoft.com/office/drawing/2014/main" id="{D4899A79-5EF7-7A2C-D898-9C296A62024C}"/>
              </a:ext>
            </a:extLst>
          </p:cNvPr>
          <p:cNvSpPr txBox="1"/>
          <p:nvPr/>
        </p:nvSpPr>
        <p:spPr>
          <a:xfrm>
            <a:off x="480321" y="456727"/>
            <a:ext cx="8090473" cy="948529"/>
          </a:xfrm>
          <a:prstGeom prst="rect">
            <a:avLst/>
          </a:prstGeom>
          <a:noFill/>
          <a:ln>
            <a:noFill/>
          </a:ln>
        </p:spPr>
        <p:txBody>
          <a:bodyPr spcFirstLastPara="1" wrap="square" lIns="0" tIns="0" rIns="0" bIns="0" anchor="t" anchorCtr="0">
            <a:spAutoFit/>
          </a:bodyPr>
          <a:lstStyle/>
          <a:p>
            <a:pPr lvl="0">
              <a:lnSpc>
                <a:spcPct val="123999"/>
              </a:lnSpc>
            </a:pPr>
            <a:r>
              <a:rPr lang="fr-FR" sz="4971" b="1" noProof="0" dirty="0">
                <a:solidFill>
                  <a:srgbClr val="004AAD"/>
                </a:solidFill>
                <a:latin typeface="Open Sans"/>
                <a:ea typeface="Open Sans"/>
                <a:cs typeface="Open Sans"/>
                <a:sym typeface="Open Sans"/>
              </a:rPr>
              <a:t>Situation A1 </a:t>
            </a:r>
            <a:endParaRPr lang="fr-FR" sz="5400" noProof="0" dirty="0">
              <a:latin typeface="Open Sans"/>
              <a:ea typeface="Open Sans"/>
              <a:cs typeface="Open Sans"/>
              <a:sym typeface="Open Sans"/>
            </a:endParaRPr>
          </a:p>
        </p:txBody>
      </p:sp>
      <p:sp>
        <p:nvSpPr>
          <p:cNvPr id="2" name="ZoneTexte 1">
            <a:extLst>
              <a:ext uri="{FF2B5EF4-FFF2-40B4-BE49-F238E27FC236}">
                <a16:creationId xmlns:a16="http://schemas.microsoft.com/office/drawing/2014/main" id="{4963E310-C371-897C-409E-6EF5218CEB6B}"/>
              </a:ext>
            </a:extLst>
          </p:cNvPr>
          <p:cNvSpPr txBox="1"/>
          <p:nvPr/>
        </p:nvSpPr>
        <p:spPr>
          <a:xfrm>
            <a:off x="218364" y="2476127"/>
            <a:ext cx="13112849" cy="5940088"/>
          </a:xfrm>
          <a:prstGeom prst="rect">
            <a:avLst/>
          </a:prstGeom>
          <a:noFill/>
        </p:spPr>
        <p:txBody>
          <a:bodyPr wrap="square" rtlCol="0">
            <a:spAutoFit/>
          </a:bodyPr>
          <a:lstStyle/>
          <a:p>
            <a:pPr marL="571500" indent="-571500" algn="just">
              <a:buFontTx/>
              <a:buChar char="-"/>
            </a:pPr>
            <a:r>
              <a:rPr lang="fr-FR" sz="3600" noProof="0" dirty="0"/>
              <a:t>Quelles difficultés se posent dans cette situation, et ce, en fonction du point de vue des différents acteurs présents : pharmacienne, patiente et médecin généraliste ?</a:t>
            </a:r>
          </a:p>
          <a:p>
            <a:pPr algn="just"/>
            <a:endParaRPr lang="fr-FR" sz="3600" noProof="0" dirty="0"/>
          </a:p>
          <a:p>
            <a:pPr marL="571500" indent="-571500" algn="just">
              <a:buFontTx/>
              <a:buChar char="-"/>
            </a:pPr>
            <a:r>
              <a:rPr lang="fr-FR" sz="3600" noProof="0" dirty="0"/>
              <a:t>Quelles seraient les solutions envisageables et quelles difficultés anticipez-vous concrètement quant à leur mise en œuvre ?</a:t>
            </a:r>
          </a:p>
          <a:p>
            <a:pPr marL="571500" indent="-571500" algn="just">
              <a:buFontTx/>
              <a:buChar char="-"/>
            </a:pPr>
            <a:endParaRPr lang="fr-FR" sz="4000" noProof="0" dirty="0"/>
          </a:p>
          <a:p>
            <a:pPr algn="just"/>
            <a:endParaRPr lang="fr-FR" sz="8800" noProof="0" dirty="0"/>
          </a:p>
        </p:txBody>
      </p:sp>
    </p:spTree>
    <p:extLst>
      <p:ext uri="{BB962C8B-B14F-4D97-AF65-F5344CB8AC3E}">
        <p14:creationId xmlns:p14="http://schemas.microsoft.com/office/powerpoint/2010/main" val="3445175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82174F8C-3EC0-42C2-185D-E55A3DCBC91D}"/>
            </a:ext>
          </a:extLst>
        </p:cNvPr>
        <p:cNvGrpSpPr/>
        <p:nvPr/>
      </p:nvGrpSpPr>
      <p:grpSpPr>
        <a:xfrm>
          <a:off x="0" y="0"/>
          <a:ext cx="0" cy="0"/>
          <a:chOff x="0" y="0"/>
          <a:chExt cx="0" cy="0"/>
        </a:xfrm>
      </p:grpSpPr>
      <p:pic>
        <p:nvPicPr>
          <p:cNvPr id="84" name="Google Shape;84;p1" title="Fond diapo intervenant.png">
            <a:extLst>
              <a:ext uri="{FF2B5EF4-FFF2-40B4-BE49-F238E27FC236}">
                <a16:creationId xmlns:a16="http://schemas.microsoft.com/office/drawing/2014/main" id="{D3740B0D-6F70-02F6-84B4-142D74382E10}"/>
              </a:ext>
            </a:extLst>
          </p:cNvPr>
          <p:cNvPicPr preferRelativeResize="0"/>
          <p:nvPr/>
        </p:nvPicPr>
        <p:blipFill>
          <a:blip r:embed="rId3">
            <a:alphaModFix/>
          </a:blip>
          <a:stretch>
            <a:fillRect/>
          </a:stretch>
        </p:blipFill>
        <p:spPr>
          <a:xfrm>
            <a:off x="0" y="5"/>
            <a:ext cx="18288000" cy="10286995"/>
          </a:xfrm>
          <a:prstGeom prst="rect">
            <a:avLst/>
          </a:prstGeom>
          <a:noFill/>
          <a:ln>
            <a:noFill/>
          </a:ln>
        </p:spPr>
      </p:pic>
      <p:sp>
        <p:nvSpPr>
          <p:cNvPr id="85" name="Google Shape;85;p1">
            <a:extLst>
              <a:ext uri="{FF2B5EF4-FFF2-40B4-BE49-F238E27FC236}">
                <a16:creationId xmlns:a16="http://schemas.microsoft.com/office/drawing/2014/main" id="{DAA49DDA-05D5-F0B4-6BD7-CF33417D5A82}"/>
              </a:ext>
            </a:extLst>
          </p:cNvPr>
          <p:cNvSpPr txBox="1"/>
          <p:nvPr/>
        </p:nvSpPr>
        <p:spPr>
          <a:xfrm>
            <a:off x="480321" y="456727"/>
            <a:ext cx="8090473" cy="948529"/>
          </a:xfrm>
          <a:prstGeom prst="rect">
            <a:avLst/>
          </a:prstGeom>
          <a:noFill/>
          <a:ln>
            <a:noFill/>
          </a:ln>
        </p:spPr>
        <p:txBody>
          <a:bodyPr spcFirstLastPara="1" wrap="square" lIns="0" tIns="0" rIns="0" bIns="0" anchor="t" anchorCtr="0">
            <a:spAutoFit/>
          </a:bodyPr>
          <a:lstStyle/>
          <a:p>
            <a:pPr lvl="0">
              <a:lnSpc>
                <a:spcPct val="123999"/>
              </a:lnSpc>
            </a:pPr>
            <a:r>
              <a:rPr lang="fr-FR" sz="4971" b="1" noProof="0" dirty="0">
                <a:solidFill>
                  <a:srgbClr val="004AAD"/>
                </a:solidFill>
                <a:latin typeface="Open Sans"/>
                <a:ea typeface="Open Sans"/>
                <a:cs typeface="Open Sans"/>
                <a:sym typeface="Open Sans"/>
              </a:rPr>
              <a:t>Situation A2</a:t>
            </a:r>
            <a:endParaRPr lang="fr-FR" sz="5400" noProof="0" dirty="0">
              <a:latin typeface="Open Sans"/>
              <a:ea typeface="Open Sans"/>
              <a:cs typeface="Open Sans"/>
              <a:sym typeface="Open Sans"/>
            </a:endParaRPr>
          </a:p>
        </p:txBody>
      </p:sp>
      <p:sp>
        <p:nvSpPr>
          <p:cNvPr id="2" name="ZoneTexte 1">
            <a:extLst>
              <a:ext uri="{FF2B5EF4-FFF2-40B4-BE49-F238E27FC236}">
                <a16:creationId xmlns:a16="http://schemas.microsoft.com/office/drawing/2014/main" id="{5C7A2CB3-7B5E-DB1A-709A-B2B0FC943FB8}"/>
              </a:ext>
            </a:extLst>
          </p:cNvPr>
          <p:cNvSpPr txBox="1"/>
          <p:nvPr/>
        </p:nvSpPr>
        <p:spPr>
          <a:xfrm>
            <a:off x="480321" y="2512010"/>
            <a:ext cx="14736933" cy="5016758"/>
          </a:xfrm>
          <a:prstGeom prst="rect">
            <a:avLst/>
          </a:prstGeom>
          <a:noFill/>
        </p:spPr>
        <p:txBody>
          <a:bodyPr wrap="square" rtlCol="0">
            <a:spAutoFit/>
          </a:bodyPr>
          <a:lstStyle/>
          <a:p>
            <a:pPr algn="just"/>
            <a:r>
              <a:rPr lang="fr-FR" sz="4000" noProof="0" dirty="0"/>
              <a:t>Une patiente entre dans une officine et explique ceci au pharmacien : « Je veux un sachet de </a:t>
            </a:r>
            <a:r>
              <a:rPr lang="fr-FR" sz="4000" noProof="0" dirty="0" err="1"/>
              <a:t>Monuril</a:t>
            </a:r>
            <a:r>
              <a:rPr lang="fr-FR" sz="4000" noProof="0" dirty="0"/>
              <a:t> car je suis allée chez ma médecin, mais c’était son remplaçant qui ne me connait pas et il m’a demandé de faire un ECBU alors que je connais mes symptômes, je sais que j’ai une infection urinaire. ». Elle est furieuse car elle se dit qu’elle se sent mal et qu’elle n’attend qu’une seule chose, c’est de prendre le sachet de fosfomycine dont elle dit que « ça la soulagera ».</a:t>
            </a:r>
          </a:p>
        </p:txBody>
      </p:sp>
    </p:spTree>
    <p:extLst>
      <p:ext uri="{BB962C8B-B14F-4D97-AF65-F5344CB8AC3E}">
        <p14:creationId xmlns:p14="http://schemas.microsoft.com/office/powerpoint/2010/main" val="3502318591"/>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5354</TotalTime>
  <Words>3110</Words>
  <Application>Microsoft Office PowerPoint</Application>
  <PresentationFormat>Personnalisé</PresentationFormat>
  <Paragraphs>168</Paragraphs>
  <Slides>24</Slides>
  <Notes>24</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24</vt:i4>
      </vt:variant>
    </vt:vector>
  </HeadingPairs>
  <TitlesOfParts>
    <vt:vector size="28" baseType="lpstr">
      <vt:lpstr>Open Sans</vt:lpstr>
      <vt:lpstr>Arial</vt:lpstr>
      <vt:lpstr>Calibri</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BRISSEAU Clara Anne Emmanuelle</dc:creator>
  <cp:lastModifiedBy>JOSEPHINE EBERHART</cp:lastModifiedBy>
  <cp:revision>3</cp:revision>
  <dcterms:created xsi:type="dcterms:W3CDTF">2006-08-16T00:00:00Z</dcterms:created>
  <dcterms:modified xsi:type="dcterms:W3CDTF">2026-06-30T07:55:52Z</dcterms:modified>
</cp:coreProperties>
</file>