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2" r:id="rId6"/>
    <p:sldId id="263" r:id="rId7"/>
    <p:sldId id="261" r:id="rId8"/>
    <p:sldId id="264" r:id="rId9"/>
    <p:sldId id="259" r:id="rId10"/>
    <p:sldId id="265" r:id="rId11"/>
    <p:sldId id="268" r:id="rId12"/>
    <p:sldId id="269" r:id="rId13"/>
    <p:sldId id="270" r:id="rId14"/>
    <p:sldId id="271" r:id="rId15"/>
    <p:sldId id="266" r:id="rId16"/>
  </p:sldIdLst>
  <p:sldSz cx="18288000" cy="10287000"/>
  <p:notesSz cx="6858000" cy="9144000"/>
  <p:embeddedFontLst>
    <p:embeddedFont>
      <p:font typeface="Open Sans" panose="020B0606030504020204" pitchFamily="34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hMP1IYTpKEQ4MDLV5Zj+15ee9Q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548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9775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486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06472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3246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5329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91962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55352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9380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Fond diapo interven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"/>
            <a:ext cx="18288000" cy="1028699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1885950" y="4046088"/>
            <a:ext cx="14930438" cy="1526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3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80 </a:t>
            </a:r>
            <a:r>
              <a:rPr lang="en-US" sz="8000" b="1" i="0" u="none" strike="noStrike" cap="none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ans</a:t>
            </a:r>
            <a:r>
              <a:rPr lang="en-US" sz="80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 de la </a:t>
            </a:r>
            <a:r>
              <a:rPr lang="en-US" sz="8000" b="1" i="0" u="none" strike="noStrike" cap="none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Sécurité</a:t>
            </a:r>
            <a:r>
              <a:rPr lang="en-US" sz="80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8000" b="1" i="0" u="none" strike="noStrike" cap="none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sociale</a:t>
            </a:r>
            <a:endParaRPr sz="2800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4288048" y="6670925"/>
            <a:ext cx="9942301" cy="2551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3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971" dirty="0">
                <a:solidFill>
                  <a:srgbClr val="660066"/>
                </a:solidFill>
                <a:latin typeface="Open Sans"/>
                <a:ea typeface="Open Sans"/>
                <a:cs typeface="Open Sans"/>
                <a:sym typeface="Open Sans"/>
              </a:rPr>
              <a:t>Nicolas Da Silva</a:t>
            </a:r>
            <a:endParaRPr dirty="0"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dirty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MCF </a:t>
            </a:r>
            <a:r>
              <a:rPr lang="en-US" sz="3500" dirty="0" err="1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en</a:t>
            </a:r>
            <a:r>
              <a:rPr lang="en-US" sz="3500" dirty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 sciences </a:t>
            </a:r>
            <a:r>
              <a:rPr lang="en-US" sz="3500" dirty="0" err="1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économiques</a:t>
            </a:r>
            <a:endParaRPr lang="en-US" sz="3500" dirty="0">
              <a:solidFill>
                <a:srgbClr val="54545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dirty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USPN-CEPN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7" name="Google Shape;87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5174" y="440274"/>
            <a:ext cx="3251100" cy="3245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Fond diapo interven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"/>
            <a:ext cx="18288000" cy="1028699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400050" y="445638"/>
            <a:ext cx="14930438" cy="1144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3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2. Déconstruire le « trou de la Sécu »</a:t>
            </a:r>
          </a:p>
        </p:txBody>
      </p:sp>
      <p:sp>
        <p:nvSpPr>
          <p:cNvPr id="86" name="Google Shape;86;p1"/>
          <p:cNvSpPr txBox="1"/>
          <p:nvPr/>
        </p:nvSpPr>
        <p:spPr>
          <a:xfrm>
            <a:off x="942977" y="2474994"/>
            <a:ext cx="14930438" cy="6182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Les causes des déficit du régime général :</a:t>
            </a:r>
          </a:p>
          <a:p>
            <a:pPr marL="1971675" marR="0" lvl="0" indent="-62865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Les crises du capitalisme</a:t>
            </a:r>
          </a:p>
          <a:p>
            <a:pPr marL="1971675" marR="0" lvl="0" indent="-62865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Les réponses aux crises du capitalisme</a:t>
            </a:r>
          </a:p>
          <a:p>
            <a:pPr marL="1971675" marR="0" lvl="0" indent="-62865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L’inefficacité de la « stratégie du coût du travail »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Déficit ou excédent ? Du régime général aux administrations de sécurité sociale.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D’autres chiffres, d’autres recommandations de politique publique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9071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66417B0-620D-7021-26F2-B5C151390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10" y="1615"/>
            <a:ext cx="15347628" cy="1028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56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355AD6D-81B1-6B2A-CD7A-BF6A005D83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3" y="140414"/>
            <a:ext cx="9356694" cy="963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441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46A974B0-5D6E-560C-5BC1-196E02445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972" y="209289"/>
            <a:ext cx="11740974" cy="493421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7A63253-D749-9AC3-FEA9-F9F32781DD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972" y="5272088"/>
            <a:ext cx="11104491" cy="480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874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93FAE27-AA65-0C08-410D-79DD5C456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78" y="1520824"/>
            <a:ext cx="8127647" cy="655622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813C31F-57C9-758A-C649-7A4DF1CA4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1025" y="1306953"/>
            <a:ext cx="10086975" cy="677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837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Fond diapo interven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"/>
            <a:ext cx="18288000" cy="1028699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400050" y="445638"/>
            <a:ext cx="14930438" cy="1144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3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Conclusion</a:t>
            </a:r>
          </a:p>
        </p:txBody>
      </p:sp>
      <p:sp>
        <p:nvSpPr>
          <p:cNvPr id="86" name="Google Shape;86;p1"/>
          <p:cNvSpPr txBox="1"/>
          <p:nvPr/>
        </p:nvSpPr>
        <p:spPr>
          <a:xfrm>
            <a:off x="1085852" y="3117931"/>
            <a:ext cx="14930438" cy="6182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Double paradoxe :</a:t>
            </a:r>
          </a:p>
          <a:p>
            <a:pPr marL="571500" marR="0" lvl="0" indent="-57150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Il serait impossible d’étendre la sécurité sociale alors que nous n’avons jamais été aussi riches, bien plus qu’en 1945</a:t>
            </a:r>
          </a:p>
          <a:p>
            <a:pPr marL="571500" marR="0" lvl="0" indent="-57150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Il serait nécessaire de trouver des économies chez les acteurs faibles du système de santé (patients principalement) plutôt que chez les acteurs forts (professionnels et employeurs)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3600" b="1" dirty="0"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Entre la concurrence et la démocratie, la rente ?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1943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Fond diapo interven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"/>
            <a:ext cx="18288000" cy="1028699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400050" y="445638"/>
            <a:ext cx="14930438" cy="1526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3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Introduction</a:t>
            </a:r>
            <a:endParaRPr sz="2800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1300164" y="2417843"/>
            <a:ext cx="14601824" cy="5801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4800" b="1" dirty="0"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800" b="1" dirty="0">
                <a:latin typeface="Open Sans"/>
                <a:ea typeface="Open Sans"/>
                <a:cs typeface="Open Sans"/>
                <a:sym typeface="Open Sans"/>
              </a:rPr>
              <a:t>80 ans de Sécu : mais que célèbre-t-on ?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4800" b="1" dirty="0"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800" b="1" dirty="0">
                <a:latin typeface="Open Sans"/>
                <a:ea typeface="Open Sans"/>
                <a:cs typeface="Open Sans"/>
                <a:sym typeface="Open Sans"/>
              </a:rPr>
              <a:t>1. La Sécu une institution du conflit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800" b="1" dirty="0">
                <a:latin typeface="Open Sans"/>
                <a:ea typeface="Open Sans"/>
                <a:cs typeface="Open Sans"/>
                <a:sym typeface="Open Sans"/>
              </a:rPr>
              <a:t>2. Déconstruire le « trou de la Sécu »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3200" b="1" dirty="0"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31979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Fond diapo interven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"/>
            <a:ext cx="18288000" cy="1028699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400050" y="445638"/>
            <a:ext cx="14930438" cy="1259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3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6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1. La </a:t>
            </a:r>
            <a:r>
              <a:rPr lang="fr-FR" sz="6600" b="1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Sécu </a:t>
            </a:r>
            <a:r>
              <a:rPr lang="fr-FR" sz="66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une institution du conflit</a:t>
            </a:r>
          </a:p>
        </p:txBody>
      </p:sp>
      <p:sp>
        <p:nvSpPr>
          <p:cNvPr id="86" name="Google Shape;86;p1"/>
          <p:cNvSpPr txBox="1"/>
          <p:nvPr/>
        </p:nvSpPr>
        <p:spPr>
          <a:xfrm>
            <a:off x="885826" y="3703718"/>
            <a:ext cx="15587662" cy="3434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Dynamique : débat pacifique versus conflit (militaire et social)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Les grandes dates sont liés aux conflits : 1793, 1842, 1928-1930, 1945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La Sécu en 1945 : le rôle de la guerre plus fort que celui de la prospérité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3600" b="1" dirty="0"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396476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Fond diapo interven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"/>
            <a:ext cx="18288000" cy="1028699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400050" y="445638"/>
            <a:ext cx="14930438" cy="1259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3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6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1. La </a:t>
            </a:r>
            <a:r>
              <a:rPr lang="fr-FR" sz="6600" b="1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Sécu </a:t>
            </a:r>
            <a:r>
              <a:rPr lang="fr-FR" sz="66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une institution du conflit</a:t>
            </a:r>
          </a:p>
        </p:txBody>
      </p:sp>
      <p:sp>
        <p:nvSpPr>
          <p:cNvPr id="86" name="Google Shape;86;p1"/>
          <p:cNvSpPr txBox="1"/>
          <p:nvPr/>
        </p:nvSpPr>
        <p:spPr>
          <a:xfrm>
            <a:off x="1500189" y="3232230"/>
            <a:ext cx="14930438" cy="4121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Des oppositions précoces : la sécu versus le régime général</a:t>
            </a:r>
          </a:p>
          <a:p>
            <a:pPr marL="1257300" marR="0" lvl="0" indent="-357188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La commission </a:t>
            </a:r>
            <a:r>
              <a:rPr lang="fr-FR" sz="3600" b="1" dirty="0" err="1">
                <a:latin typeface="Open Sans"/>
                <a:ea typeface="Open Sans"/>
                <a:cs typeface="Open Sans"/>
                <a:sym typeface="Open Sans"/>
              </a:rPr>
              <a:t>Délepine</a:t>
            </a:r>
            <a:endParaRPr lang="fr-FR" sz="3600" b="1" dirty="0">
              <a:latin typeface="Open Sans"/>
              <a:ea typeface="Open Sans"/>
              <a:cs typeface="Open Sans"/>
              <a:sym typeface="Open Sans"/>
            </a:endParaRPr>
          </a:p>
          <a:p>
            <a:pPr marL="1257300" marR="0" lvl="0" indent="-357188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L’avis sur les ordonnances</a:t>
            </a:r>
          </a:p>
          <a:p>
            <a:pPr marL="1257300" marR="0" lvl="0" indent="-357188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Les réactions aux ordonnances</a:t>
            </a:r>
          </a:p>
          <a:p>
            <a:pPr marL="1257300" marR="0" lvl="0" indent="-357188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La loi Morice de 1947</a:t>
            </a:r>
          </a:p>
          <a:p>
            <a:pPr marL="1257300" marR="0" lvl="0" indent="-357188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Le débat à l’assemblée de 1949</a:t>
            </a:r>
          </a:p>
        </p:txBody>
      </p:sp>
    </p:spTree>
    <p:extLst>
      <p:ext uri="{BB962C8B-B14F-4D97-AF65-F5344CB8AC3E}">
        <p14:creationId xmlns:p14="http://schemas.microsoft.com/office/powerpoint/2010/main" val="2761633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2640EFEB-5BE1-29F0-684F-5D37B5766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36" y="460936"/>
            <a:ext cx="7662231" cy="468256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75A4555-5442-9E44-8213-59FFA2DAE5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888" y="1571627"/>
            <a:ext cx="10044112" cy="675798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52265AD-7FFF-F971-D88E-BF657B783C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737" y="5557839"/>
            <a:ext cx="7662230" cy="447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21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du contenu 4">
            <a:extLst>
              <a:ext uri="{FF2B5EF4-FFF2-40B4-BE49-F238E27FC236}">
                <a16:creationId xmlns:a16="http://schemas.microsoft.com/office/drawing/2014/main" id="{2BD22248-8BBC-9308-C155-ADA9D4118B2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7351"/>
            <a:ext cx="8341994" cy="6723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Espace réservé du contenu 4">
            <a:extLst>
              <a:ext uri="{FF2B5EF4-FFF2-40B4-BE49-F238E27FC236}">
                <a16:creationId xmlns:a16="http://schemas.microsoft.com/office/drawing/2014/main" id="{35794DF6-D707-67C9-6A41-C4E4CBE7D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0382" y="1833097"/>
            <a:ext cx="10807618" cy="637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434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Fond diapo interven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"/>
            <a:ext cx="18288000" cy="1028699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400050" y="445638"/>
            <a:ext cx="14930438" cy="1259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3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6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1. La </a:t>
            </a:r>
            <a:r>
              <a:rPr lang="fr-FR" sz="6600" b="1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Sécu </a:t>
            </a:r>
            <a:r>
              <a:rPr lang="fr-FR" sz="66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une institution du conflit</a:t>
            </a:r>
          </a:p>
        </p:txBody>
      </p:sp>
      <p:sp>
        <p:nvSpPr>
          <p:cNvPr id="4" name="Google Shape;86;p1">
            <a:extLst>
              <a:ext uri="{FF2B5EF4-FFF2-40B4-BE49-F238E27FC236}">
                <a16:creationId xmlns:a16="http://schemas.microsoft.com/office/drawing/2014/main" id="{94038C16-6680-BBB9-C016-8DC342DF3F7F}"/>
              </a:ext>
            </a:extLst>
          </p:cNvPr>
          <p:cNvSpPr txBox="1"/>
          <p:nvPr/>
        </p:nvSpPr>
        <p:spPr>
          <a:xfrm>
            <a:off x="1314452" y="2150718"/>
            <a:ext cx="14930438" cy="6869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>
                <a:latin typeface="Open Sans"/>
                <a:ea typeface="Open Sans"/>
                <a:cs typeface="Open Sans"/>
                <a:sym typeface="Open Sans"/>
              </a:rPr>
              <a:t>« Ce sont les complaisances de certains médecins, les accommodements de certains pharmaciens, c’est la feuille de soins qui est signée plusieurs fois au lieu d'une, c’est la mère d'un assuré à qui l'on ouvre un dossier en la faisant passer pour la conjointe, ce sont aussi la multiplication des dossiers à l’approche des vacances ou au moment des grèves, avec l’absentéisme qui en résulte et les incidences néfastes sur la production, ce sont les demandes de cures pour passer des vacances à peu de frais, les abus auxquels donnent lieu de simples rhumes [...]. », Jean Masson (PRS).</a:t>
            </a:r>
            <a:endParaRPr lang="fr-FR" sz="3600" b="1" dirty="0"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425920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Fond diapo interven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"/>
            <a:ext cx="18288000" cy="1028699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400050" y="445638"/>
            <a:ext cx="14930438" cy="1259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3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6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1. La </a:t>
            </a:r>
            <a:r>
              <a:rPr lang="fr-FR" sz="6600" b="1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Sécu </a:t>
            </a:r>
            <a:r>
              <a:rPr lang="fr-FR" sz="66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une institution du conflit</a:t>
            </a:r>
          </a:p>
        </p:txBody>
      </p:sp>
      <p:sp>
        <p:nvSpPr>
          <p:cNvPr id="4" name="Google Shape;86;p1">
            <a:extLst>
              <a:ext uri="{FF2B5EF4-FFF2-40B4-BE49-F238E27FC236}">
                <a16:creationId xmlns:a16="http://schemas.microsoft.com/office/drawing/2014/main" id="{94038C16-6680-BBB9-C016-8DC342DF3F7F}"/>
              </a:ext>
            </a:extLst>
          </p:cNvPr>
          <p:cNvSpPr txBox="1"/>
          <p:nvPr/>
        </p:nvSpPr>
        <p:spPr>
          <a:xfrm>
            <a:off x="1428752" y="2722218"/>
            <a:ext cx="14930438" cy="6182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« si l'Union européenne [...] devenait une réalité, et si les barrières douanières tombaient, comment pourrions-nous aligner nos prix sur ceux de la concurrence étrangère, alors que les charges sociales chez nos voisins sont inférieures aux nôtres ? », Pierre André (PRL).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« sur le marché international, il ne suffit pas  de  se  contempler  il  faut  se  comparer » Comment faire face à « des ouvriers japonais qui continuent à se nourrir d'un bol de riz comme leurs ancêtres ? », Paul Reynaud (RI).</a:t>
            </a:r>
          </a:p>
        </p:txBody>
      </p:sp>
    </p:spTree>
    <p:extLst>
      <p:ext uri="{BB962C8B-B14F-4D97-AF65-F5344CB8AC3E}">
        <p14:creationId xmlns:p14="http://schemas.microsoft.com/office/powerpoint/2010/main" val="3243338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 title="Fond diapo interven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"/>
            <a:ext cx="18288000" cy="1028699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400050" y="445638"/>
            <a:ext cx="14930438" cy="1144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3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0" b="1" i="0" u="none" strike="noStrike" cap="none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2. Déconstruire le « trou de la Sécu »</a:t>
            </a:r>
          </a:p>
        </p:txBody>
      </p:sp>
      <p:sp>
        <p:nvSpPr>
          <p:cNvPr id="86" name="Google Shape;86;p1"/>
          <p:cNvSpPr txBox="1"/>
          <p:nvPr/>
        </p:nvSpPr>
        <p:spPr>
          <a:xfrm>
            <a:off x="1114427" y="3532268"/>
            <a:ext cx="14930438" cy="4121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Le «trou de la Sécu» : un agenda politique qui instrumentalise les chiffres et les mots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Problème aussi vieux que l’institution : le charges indues et la réforme 1967</a:t>
            </a:r>
          </a:p>
          <a:p>
            <a:pPr marL="0" marR="0" lvl="0" indent="0" algn="l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latin typeface="Open Sans"/>
                <a:ea typeface="Open Sans"/>
                <a:cs typeface="Open Sans"/>
                <a:sym typeface="Open Sans"/>
              </a:rPr>
              <a:t>Le déficit (et la construction européenne) comme justifications à l’étatisation (1996) </a:t>
            </a:r>
          </a:p>
        </p:txBody>
      </p:sp>
    </p:spTree>
    <p:extLst>
      <p:ext uri="{BB962C8B-B14F-4D97-AF65-F5344CB8AC3E}">
        <p14:creationId xmlns:p14="http://schemas.microsoft.com/office/powerpoint/2010/main" val="1662278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530</Words>
  <Application>Microsoft Office PowerPoint</Application>
  <PresentationFormat>Personnalisé</PresentationFormat>
  <Paragraphs>45</Paragraphs>
  <Slides>15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Open Sans</vt:lpstr>
      <vt:lpstr>Wingdings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BRISSEAU Clara Anne Emmanuelle</dc:creator>
  <cp:lastModifiedBy>Nicolas DA SILVA</cp:lastModifiedBy>
  <cp:revision>9</cp:revision>
  <dcterms:created xsi:type="dcterms:W3CDTF">2006-08-16T00:00:00Z</dcterms:created>
  <dcterms:modified xsi:type="dcterms:W3CDTF">2026-06-29T17:01:14Z</dcterms:modified>
</cp:coreProperties>
</file>