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57" r:id="rId21"/>
    <p:sldId id="277" r:id="rId22"/>
    <p:sldId id="278" r:id="rId23"/>
    <p:sldId id="279" r:id="rId24"/>
    <p:sldId id="280" r:id="rId25"/>
    <p:sldId id="281" r:id="rId26"/>
    <p:sldId id="282" r:id="rId27"/>
    <p:sldId id="258" r:id="rId28"/>
    <p:sldId id="283" r:id="rId29"/>
    <p:sldId id="284"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27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ED526083-4ADF-40F1-B4C1-60E1F6C4DF05}" type="datetimeFigureOut">
              <a:rPr lang="fr-FR" smtClean="0"/>
              <a:t>23/06/2026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1961767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D526083-4ADF-40F1-B4C1-60E1F6C4DF05}" type="datetimeFigureOut">
              <a:rPr lang="fr-FR" smtClean="0"/>
              <a:t>23/06/2026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2280384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D526083-4ADF-40F1-B4C1-60E1F6C4DF05}" type="datetimeFigureOut">
              <a:rPr lang="fr-FR" smtClean="0"/>
              <a:t>23/06/2026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2548175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D526083-4ADF-40F1-B4C1-60E1F6C4DF05}" type="datetimeFigureOut">
              <a:rPr lang="fr-FR" smtClean="0"/>
              <a:t>23/06/2026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3009700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ED526083-4ADF-40F1-B4C1-60E1F6C4DF05}" type="datetimeFigureOut">
              <a:rPr lang="fr-FR" smtClean="0"/>
              <a:t>23/06/2026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777091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ED526083-4ADF-40F1-B4C1-60E1F6C4DF05}" type="datetimeFigureOut">
              <a:rPr lang="fr-FR" smtClean="0"/>
              <a:t>23/06/2026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1531585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ED526083-4ADF-40F1-B4C1-60E1F6C4DF05}" type="datetimeFigureOut">
              <a:rPr lang="fr-FR" smtClean="0"/>
              <a:t>23/06/2026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858678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ED526083-4ADF-40F1-B4C1-60E1F6C4DF05}" type="datetimeFigureOut">
              <a:rPr lang="fr-FR" smtClean="0"/>
              <a:t>23/06/2026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2592342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D526083-4ADF-40F1-B4C1-60E1F6C4DF05}" type="datetimeFigureOut">
              <a:rPr lang="fr-FR" smtClean="0"/>
              <a:t>23/06/2026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3368833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ED526083-4ADF-40F1-B4C1-60E1F6C4DF05}" type="datetimeFigureOut">
              <a:rPr lang="fr-FR" smtClean="0"/>
              <a:t>23/06/2026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3887750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ED526083-4ADF-40F1-B4C1-60E1F6C4DF05}" type="datetimeFigureOut">
              <a:rPr lang="fr-FR" smtClean="0"/>
              <a:t>23/06/2026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3BFADA-D59B-41F4-BF3F-DF58CC73AC9A}" type="slidenum">
              <a:rPr lang="fr-FR" smtClean="0"/>
              <a:t>‹N°›</a:t>
            </a:fld>
            <a:endParaRPr lang="fr-FR"/>
          </a:p>
        </p:txBody>
      </p:sp>
    </p:spTree>
    <p:extLst>
      <p:ext uri="{BB962C8B-B14F-4D97-AF65-F5344CB8AC3E}">
        <p14:creationId xmlns:p14="http://schemas.microsoft.com/office/powerpoint/2010/main" val="2884191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526083-4ADF-40F1-B4C1-60E1F6C4DF05}" type="datetimeFigureOut">
              <a:rPr lang="fr-FR" smtClean="0"/>
              <a:t>23/06/2026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3BFADA-D59B-41F4-BF3F-DF58CC73AC9A}" type="slidenum">
              <a:rPr lang="fr-FR" smtClean="0"/>
              <a:t>‹N°›</a:t>
            </a:fld>
            <a:endParaRPr lang="fr-FR"/>
          </a:p>
        </p:txBody>
      </p:sp>
    </p:spTree>
    <p:extLst>
      <p:ext uri="{BB962C8B-B14F-4D97-AF65-F5344CB8AC3E}">
        <p14:creationId xmlns:p14="http://schemas.microsoft.com/office/powerpoint/2010/main" val="181448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fr-FR" b="1" dirty="0"/>
              <a:t>UNE BRÈVE HISTOIRE DE LA PENSÉE ÉCONOMIQUE SUR LES INÉGALITÉS</a:t>
            </a:r>
            <a:r>
              <a:rPr lang="fr-FR" dirty="0"/>
              <a:t/>
            </a:r>
            <a:br>
              <a:rPr lang="fr-FR" dirty="0"/>
            </a:br>
            <a:endParaRPr lang="fr-FR" dirty="0"/>
          </a:p>
        </p:txBody>
      </p:sp>
      <p:sp>
        <p:nvSpPr>
          <p:cNvPr id="3" name="Sous-titre 2"/>
          <p:cNvSpPr>
            <a:spLocks noGrp="1"/>
          </p:cNvSpPr>
          <p:nvPr>
            <p:ph type="subTitle" idx="1"/>
          </p:nvPr>
        </p:nvSpPr>
        <p:spPr/>
        <p:txBody>
          <a:bodyPr/>
          <a:lstStyle/>
          <a:p>
            <a:r>
              <a:rPr lang="fr-FR" b="1" dirty="0"/>
              <a:t>Ghislain </a:t>
            </a:r>
            <a:r>
              <a:rPr lang="fr-FR" b="1" dirty="0" err="1" smtClean="0"/>
              <a:t>Deleplace</a:t>
            </a:r>
            <a:r>
              <a:rPr lang="fr-FR" b="1" dirty="0" smtClean="0"/>
              <a:t> </a:t>
            </a:r>
          </a:p>
          <a:p>
            <a:r>
              <a:rPr lang="fr-FR" b="1" dirty="0" smtClean="0"/>
              <a:t>Université </a:t>
            </a:r>
            <a:r>
              <a:rPr lang="fr-FR" b="1" dirty="0"/>
              <a:t>Paris 8 – LED</a:t>
            </a:r>
          </a:p>
          <a:p>
            <a:endParaRPr lang="fr-FR" dirty="0"/>
          </a:p>
        </p:txBody>
      </p:sp>
    </p:spTree>
    <p:extLst>
      <p:ext uri="{BB962C8B-B14F-4D97-AF65-F5344CB8AC3E}">
        <p14:creationId xmlns:p14="http://schemas.microsoft.com/office/powerpoint/2010/main" val="1889506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67544" y="980728"/>
            <a:ext cx="8229600" cy="4525963"/>
          </a:xfrm>
        </p:spPr>
        <p:txBody>
          <a:bodyPr>
            <a:normAutofit fontScale="77500" lnSpcReduction="20000"/>
          </a:bodyPr>
          <a:lstStyle/>
          <a:p>
            <a:r>
              <a:rPr lang="fr-FR" dirty="0" smtClean="0"/>
              <a:t>Bouleversement dans la </a:t>
            </a:r>
            <a:r>
              <a:rPr lang="fr-FR" dirty="0"/>
              <a:t>représentation de la production, de la répartition et de la circulation des </a:t>
            </a:r>
            <a:r>
              <a:rPr lang="fr-FR" dirty="0" smtClean="0"/>
              <a:t>richesses:</a:t>
            </a:r>
            <a:endParaRPr lang="fr-FR" dirty="0"/>
          </a:p>
          <a:p>
            <a:pPr marL="0" indent="0">
              <a:buNone/>
            </a:pPr>
            <a:r>
              <a:rPr lang="fr-FR" dirty="0"/>
              <a:t>- Trois « facteurs de production » (travail, capital, terre)</a:t>
            </a:r>
          </a:p>
          <a:p>
            <a:pPr marL="0" indent="0">
              <a:buNone/>
            </a:pPr>
            <a:r>
              <a:rPr lang="fr-FR" dirty="0"/>
              <a:t>- Chaque revenu déterminé par l’offre et la demande sur le marché du facteur correspondant, et à l’équilibre il est égal à la productivité marginale de ce facteur</a:t>
            </a:r>
          </a:p>
          <a:p>
            <a:pPr marL="0" indent="0">
              <a:buNone/>
            </a:pPr>
            <a:r>
              <a:rPr lang="fr-FR" dirty="0"/>
              <a:t>- Le prix égalise l’offre et la demande de chaque bien, ce qui assure une allocation optimale des </a:t>
            </a:r>
            <a:r>
              <a:rPr lang="fr-FR" dirty="0" smtClean="0"/>
              <a:t>ressources</a:t>
            </a:r>
          </a:p>
          <a:p>
            <a:r>
              <a:rPr lang="fr-FR" dirty="0"/>
              <a:t>L</a:t>
            </a:r>
            <a:r>
              <a:rPr lang="fr-FR" dirty="0" smtClean="0"/>
              <a:t>es </a:t>
            </a:r>
            <a:r>
              <a:rPr lang="fr-FR" dirty="0"/>
              <a:t>inégalités de statut n’ont pas leur place : chaque individu est soumis à la même logique du marché qui garantit qu’il reçoit exactement de la société ce en quoi il contribue à la richesse commune.</a:t>
            </a:r>
            <a:endParaRPr lang="fr-FR" dirty="0" smtClean="0"/>
          </a:p>
          <a:p>
            <a:r>
              <a:rPr lang="fr-FR" dirty="0" smtClean="0"/>
              <a:t>Cette représentation se fracasse sur la crise de 1929.</a:t>
            </a:r>
          </a:p>
          <a:p>
            <a:pPr marL="0" indent="0">
              <a:buNone/>
            </a:pPr>
            <a:endParaRPr lang="fr-FR" dirty="0" smtClean="0"/>
          </a:p>
        </p:txBody>
      </p:sp>
    </p:spTree>
    <p:extLst>
      <p:ext uri="{BB962C8B-B14F-4D97-AF65-F5344CB8AC3E}">
        <p14:creationId xmlns:p14="http://schemas.microsoft.com/office/powerpoint/2010/main" val="2090684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8289" y="761021"/>
            <a:ext cx="8229600" cy="1143000"/>
          </a:xfrm>
        </p:spPr>
        <p:txBody>
          <a:bodyPr>
            <a:normAutofit fontScale="90000"/>
          </a:bodyPr>
          <a:lstStyle/>
          <a:p>
            <a:r>
              <a:rPr lang="fr-FR" sz="3600" b="1" dirty="0"/>
              <a:t>4. LA « RÉVOLUTION KEYNÉSIENNE » </a:t>
            </a:r>
            <a:r>
              <a:rPr lang="fr-FR" sz="3600" b="1" dirty="0" smtClean="0"/>
              <a:t/>
            </a:r>
            <a:br>
              <a:rPr lang="fr-FR" sz="3600" b="1" dirty="0" smtClean="0"/>
            </a:br>
            <a:r>
              <a:rPr lang="fr-FR" sz="3600" b="1" dirty="0" smtClean="0"/>
              <a:t>ET </a:t>
            </a:r>
            <a:r>
              <a:rPr lang="fr-FR" sz="3600" b="1" dirty="0"/>
              <a:t>LE RETOUR DES INÉGALITÉS DE STATUT : </a:t>
            </a:r>
            <a:r>
              <a:rPr lang="fr-FR" sz="3600" b="1" dirty="0" smtClean="0"/>
              <a:t/>
            </a:r>
            <a:br>
              <a:rPr lang="fr-FR" sz="3600" b="1" dirty="0" smtClean="0"/>
            </a:br>
            <a:r>
              <a:rPr lang="fr-FR" sz="3600" b="1" dirty="0" smtClean="0"/>
              <a:t>1930-1970</a:t>
            </a:r>
            <a:r>
              <a:rPr lang="fr-FR" b="1" dirty="0" smtClean="0"/>
              <a:t>  </a:t>
            </a:r>
            <a:r>
              <a:rPr lang="fr-FR" dirty="0"/>
              <a:t/>
            </a:r>
            <a:br>
              <a:rPr lang="fr-FR" dirty="0"/>
            </a:br>
            <a:endParaRPr lang="fr-FR" dirty="0"/>
          </a:p>
        </p:txBody>
      </p:sp>
      <p:sp>
        <p:nvSpPr>
          <p:cNvPr id="3" name="Espace réservé du contenu 2"/>
          <p:cNvSpPr>
            <a:spLocks noGrp="1"/>
          </p:cNvSpPr>
          <p:nvPr>
            <p:ph idx="1"/>
          </p:nvPr>
        </p:nvSpPr>
        <p:spPr>
          <a:xfrm>
            <a:off x="395536" y="1988840"/>
            <a:ext cx="8229600" cy="4525963"/>
          </a:xfrm>
        </p:spPr>
        <p:txBody>
          <a:bodyPr/>
          <a:lstStyle/>
          <a:p>
            <a:r>
              <a:rPr lang="fr-FR" dirty="0"/>
              <a:t>S</a:t>
            </a:r>
            <a:r>
              <a:rPr lang="fr-FR" dirty="0" smtClean="0"/>
              <a:t>ymptôme</a:t>
            </a:r>
            <a:r>
              <a:rPr lang="fr-FR" dirty="0"/>
              <a:t> </a:t>
            </a:r>
            <a:r>
              <a:rPr lang="fr-FR" dirty="0" smtClean="0"/>
              <a:t>de la crise: </a:t>
            </a:r>
            <a:r>
              <a:rPr lang="fr-FR" dirty="0"/>
              <a:t>le chômage de </a:t>
            </a:r>
            <a:r>
              <a:rPr lang="fr-FR" dirty="0" smtClean="0"/>
              <a:t>masse</a:t>
            </a:r>
          </a:p>
          <a:p>
            <a:r>
              <a:rPr lang="fr-FR" dirty="0" smtClean="0"/>
              <a:t>Pour les marginalistes: impossible car chômage → baisse des salaires → les entreprises embauchent → baisse du chômage</a:t>
            </a:r>
          </a:p>
          <a:p>
            <a:r>
              <a:rPr lang="fr-FR" dirty="0" smtClean="0"/>
              <a:t>Keynes (1936): </a:t>
            </a:r>
            <a:r>
              <a:rPr lang="fr-FR" dirty="0"/>
              <a:t>chômage → baisse des salaires </a:t>
            </a:r>
            <a:r>
              <a:rPr lang="fr-FR" dirty="0" smtClean="0"/>
              <a:t>→ baisse de la demande globale → les entreprises licencient → hausse du chômage </a:t>
            </a:r>
            <a:endParaRPr lang="fr-FR" dirty="0"/>
          </a:p>
        </p:txBody>
      </p:sp>
    </p:spTree>
    <p:extLst>
      <p:ext uri="{BB962C8B-B14F-4D97-AF65-F5344CB8AC3E}">
        <p14:creationId xmlns:p14="http://schemas.microsoft.com/office/powerpoint/2010/main" val="927239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20000"/>
          </a:bodyPr>
          <a:lstStyle/>
          <a:p>
            <a:r>
              <a:rPr lang="fr-FR" dirty="0"/>
              <a:t>L</a:t>
            </a:r>
            <a:r>
              <a:rPr lang="fr-FR" dirty="0" smtClean="0"/>
              <a:t>a </a:t>
            </a:r>
            <a:r>
              <a:rPr lang="fr-FR" dirty="0"/>
              <a:t>théorie microéconomique – est incapable de comprendre ce qui se passe au niveau global : une nouvelle théorie – macroéconomique – est nécessaire. </a:t>
            </a:r>
          </a:p>
          <a:p>
            <a:r>
              <a:rPr lang="fr-FR" dirty="0"/>
              <a:t>« </a:t>
            </a:r>
            <a:r>
              <a:rPr lang="fr-FR" dirty="0" smtClean="0"/>
              <a:t>Révolution </a:t>
            </a:r>
            <a:r>
              <a:rPr lang="fr-FR" dirty="0"/>
              <a:t>keynésienne </a:t>
            </a:r>
            <a:r>
              <a:rPr lang="fr-FR" dirty="0" smtClean="0"/>
              <a:t>»:</a:t>
            </a:r>
          </a:p>
          <a:p>
            <a:r>
              <a:rPr lang="fr-FR" dirty="0" smtClean="0"/>
              <a:t>Retour de l’inégalité </a:t>
            </a:r>
            <a:r>
              <a:rPr lang="fr-FR" dirty="0"/>
              <a:t>de statuts, cette fois entre les entreprises et les </a:t>
            </a:r>
            <a:r>
              <a:rPr lang="fr-FR" dirty="0" smtClean="0"/>
              <a:t>travailleurs: chômage involontaire, rôle central des décisions d’investissement des entreprises</a:t>
            </a:r>
          </a:p>
          <a:p>
            <a:r>
              <a:rPr lang="fr-FR" dirty="0" smtClean="0"/>
              <a:t>C’est la nature du système de marché qui est en cause: </a:t>
            </a:r>
            <a:endParaRPr lang="fr-FR" dirty="0"/>
          </a:p>
        </p:txBody>
      </p:sp>
    </p:spTree>
    <p:extLst>
      <p:ext uri="{BB962C8B-B14F-4D97-AF65-F5344CB8AC3E}">
        <p14:creationId xmlns:p14="http://schemas.microsoft.com/office/powerpoint/2010/main" val="6925309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a:bodyPr>
          <a:lstStyle/>
          <a:p>
            <a:r>
              <a:rPr lang="fr-FR" dirty="0"/>
              <a:t>« Les deux vices marquants du monde économique où nous vivons sont, le premier que le plein emploi n’y est pas assuré, le second que la répartition de la fortune et du revenu y est arbitraire et manque d’équité </a:t>
            </a:r>
            <a:r>
              <a:rPr lang="fr-FR" dirty="0" smtClean="0"/>
              <a:t>»</a:t>
            </a:r>
          </a:p>
          <a:p>
            <a:r>
              <a:rPr lang="fr-FR" dirty="0"/>
              <a:t>L</a:t>
            </a:r>
            <a:r>
              <a:rPr lang="fr-FR" dirty="0" smtClean="0"/>
              <a:t>’intervention </a:t>
            </a:r>
            <a:r>
              <a:rPr lang="fr-FR" dirty="0"/>
              <a:t>de l’État est requise pour corriger </a:t>
            </a:r>
            <a:r>
              <a:rPr lang="fr-FR" dirty="0" smtClean="0"/>
              <a:t>ces </a:t>
            </a:r>
            <a:r>
              <a:rPr lang="fr-FR" dirty="0" smtClean="0"/>
              <a:t>deux vices. Objectif : </a:t>
            </a:r>
            <a:r>
              <a:rPr lang="fr-FR" dirty="0"/>
              <a:t>justice sociale </a:t>
            </a:r>
            <a:r>
              <a:rPr lang="fr-FR" i="1" dirty="0" smtClean="0"/>
              <a:t>et</a:t>
            </a:r>
            <a:r>
              <a:rPr lang="fr-FR" dirty="0" smtClean="0"/>
              <a:t> efficacité </a:t>
            </a:r>
            <a:r>
              <a:rPr lang="fr-FR" dirty="0"/>
              <a:t>économique</a:t>
            </a:r>
          </a:p>
        </p:txBody>
      </p:sp>
    </p:spTree>
    <p:extLst>
      <p:ext uri="{BB962C8B-B14F-4D97-AF65-F5344CB8AC3E}">
        <p14:creationId xmlns:p14="http://schemas.microsoft.com/office/powerpoint/2010/main" val="42130546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t>Cette approche </a:t>
            </a:r>
            <a:r>
              <a:rPr lang="fr-FR" dirty="0" smtClean="0"/>
              <a:t>keynésienne va </a:t>
            </a:r>
            <a:r>
              <a:rPr lang="fr-FR" dirty="0"/>
              <a:t>dominer la science économique pendant 40 ans</a:t>
            </a:r>
            <a:r>
              <a:rPr lang="fr-FR" dirty="0" smtClean="0"/>
              <a:t>.</a:t>
            </a:r>
          </a:p>
          <a:p>
            <a:r>
              <a:rPr lang="fr-FR" dirty="0" smtClean="0"/>
              <a:t>Mais seulement la macroéconomie, qui explique le </a:t>
            </a:r>
            <a:r>
              <a:rPr lang="fr-FR" i="1" dirty="0" smtClean="0"/>
              <a:t>niveau</a:t>
            </a:r>
            <a:r>
              <a:rPr lang="fr-FR" dirty="0" smtClean="0"/>
              <a:t> du produit global. La microéconomie se développe parallèlement, qui explique la </a:t>
            </a:r>
            <a:r>
              <a:rPr lang="fr-FR" i="1" dirty="0" smtClean="0"/>
              <a:t>structure</a:t>
            </a:r>
            <a:r>
              <a:rPr lang="fr-FR" dirty="0" smtClean="0"/>
              <a:t> du produit global. </a:t>
            </a:r>
          </a:p>
          <a:p>
            <a:r>
              <a:rPr lang="fr-FR" dirty="0" smtClean="0"/>
              <a:t>Interventionnisme étatique </a:t>
            </a:r>
            <a:r>
              <a:rPr lang="fr-FR" i="1" dirty="0" smtClean="0"/>
              <a:t>versus</a:t>
            </a:r>
            <a:r>
              <a:rPr lang="fr-FR" dirty="0" smtClean="0"/>
              <a:t> </a:t>
            </a:r>
            <a:r>
              <a:rPr lang="fr-FR" dirty="0" smtClean="0"/>
              <a:t>libre </a:t>
            </a:r>
            <a:r>
              <a:rPr lang="fr-FR" dirty="0" smtClean="0"/>
              <a:t>concurrence sur les marchés. No-bridge! </a:t>
            </a:r>
            <a:endParaRPr lang="fr-FR" dirty="0"/>
          </a:p>
        </p:txBody>
      </p:sp>
    </p:spTree>
    <p:extLst>
      <p:ext uri="{BB962C8B-B14F-4D97-AF65-F5344CB8AC3E}">
        <p14:creationId xmlns:p14="http://schemas.microsoft.com/office/powerpoint/2010/main" val="2210690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692696"/>
            <a:ext cx="8229600" cy="1143000"/>
          </a:xfrm>
        </p:spPr>
        <p:txBody>
          <a:bodyPr>
            <a:noAutofit/>
          </a:bodyPr>
          <a:lstStyle/>
          <a:p>
            <a:r>
              <a:rPr lang="fr-FR" sz="2800" b="1" dirty="0"/>
              <a:t>5. LA « CONTRE-RÉVOLUTION » NÉO-LIBÉRALE ET LE RETOUR D’UN « HOMO ECONOMICUS » AUGMENTÉ : 1970 À AUJOURD’HUI </a:t>
            </a:r>
            <a:r>
              <a:rPr lang="fr-FR" sz="2800" dirty="0"/>
              <a:t/>
            </a:r>
            <a:br>
              <a:rPr lang="fr-FR" sz="2800" dirty="0"/>
            </a:br>
            <a:endParaRPr lang="fr-FR" sz="2800" dirty="0"/>
          </a:p>
        </p:txBody>
      </p:sp>
      <p:sp>
        <p:nvSpPr>
          <p:cNvPr id="3" name="Espace réservé du contenu 2"/>
          <p:cNvSpPr>
            <a:spLocks noGrp="1"/>
          </p:cNvSpPr>
          <p:nvPr>
            <p:ph idx="1"/>
          </p:nvPr>
        </p:nvSpPr>
        <p:spPr>
          <a:xfrm>
            <a:off x="467544" y="1988840"/>
            <a:ext cx="8229600" cy="4525963"/>
          </a:xfrm>
        </p:spPr>
        <p:txBody>
          <a:bodyPr>
            <a:normAutofit lnSpcReduction="10000"/>
          </a:bodyPr>
          <a:lstStyle/>
          <a:p>
            <a:r>
              <a:rPr lang="fr-FR" dirty="0"/>
              <a:t>Comme dans les années 1930, </a:t>
            </a:r>
            <a:r>
              <a:rPr lang="fr-FR" dirty="0" smtClean="0"/>
              <a:t>un </a:t>
            </a:r>
            <a:r>
              <a:rPr lang="fr-FR" dirty="0"/>
              <a:t>choc </a:t>
            </a:r>
            <a:r>
              <a:rPr lang="fr-FR" dirty="0" smtClean="0"/>
              <a:t>extérieur dans les années 1970: la « stagflation ». Inexplicable par les Keynésiens </a:t>
            </a:r>
          </a:p>
          <a:p>
            <a:r>
              <a:rPr lang="fr-FR" dirty="0"/>
              <a:t>R</a:t>
            </a:r>
            <a:r>
              <a:rPr lang="fr-FR" dirty="0" smtClean="0"/>
              <a:t>ejet </a:t>
            </a:r>
            <a:r>
              <a:rPr lang="fr-FR" dirty="0"/>
              <a:t>du </a:t>
            </a:r>
            <a:r>
              <a:rPr lang="fr-FR" dirty="0" smtClean="0"/>
              <a:t>keynésianisme mais pas une nouvelle théorie. Retour à « l’homo </a:t>
            </a:r>
            <a:r>
              <a:rPr lang="fr-FR" dirty="0" err="1" smtClean="0"/>
              <a:t>economicus</a:t>
            </a:r>
            <a:r>
              <a:rPr lang="fr-FR" dirty="0" smtClean="0"/>
              <a:t> </a:t>
            </a:r>
            <a:r>
              <a:rPr lang="fr-FR" dirty="0" smtClean="0"/>
              <a:t>», augmenté </a:t>
            </a:r>
            <a:r>
              <a:rPr lang="fr-FR" dirty="0" smtClean="0"/>
              <a:t>par les anticipations rationnelles</a:t>
            </a:r>
          </a:p>
          <a:p>
            <a:r>
              <a:rPr lang="fr-FR" dirty="0" smtClean="0"/>
              <a:t>La microéconomie absorbe la macroéconomie: tout redevient affaire de choix individuel. </a:t>
            </a:r>
            <a:endParaRPr lang="fr-FR" dirty="0"/>
          </a:p>
        </p:txBody>
      </p:sp>
    </p:spTree>
    <p:extLst>
      <p:ext uri="{BB962C8B-B14F-4D97-AF65-F5344CB8AC3E}">
        <p14:creationId xmlns:p14="http://schemas.microsoft.com/office/powerpoint/2010/main" val="27847824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57200" y="1567333"/>
            <a:ext cx="8229600" cy="4525963"/>
          </a:xfrm>
        </p:spPr>
        <p:txBody>
          <a:bodyPr>
            <a:normAutofit fontScale="77500" lnSpcReduction="20000"/>
          </a:bodyPr>
          <a:lstStyle/>
          <a:p>
            <a:r>
              <a:rPr lang="fr-FR" dirty="0" smtClean="0"/>
              <a:t>Exemple: le chômage n’est pas involontaire mais choisi:</a:t>
            </a:r>
          </a:p>
          <a:p>
            <a:pPr marL="0" indent="0">
              <a:buNone/>
            </a:pPr>
            <a:r>
              <a:rPr lang="fr-FR" dirty="0"/>
              <a:t>« Il y a un élément involontaire dans tout chômage. En effet, qui préfère la mauvaise à la bonne fortune ? Mais il y a aussi un élément volontaire, en ce sens que, quelle que soit la pauvreté des choix du moment en matière de travail, on peut toujours choisir de les accepter </a:t>
            </a:r>
            <a:r>
              <a:rPr lang="fr-FR" dirty="0" smtClean="0"/>
              <a:t>» (Robert Lucas, 1978) </a:t>
            </a:r>
          </a:p>
          <a:p>
            <a:r>
              <a:rPr lang="fr-FR" dirty="0"/>
              <a:t>C</a:t>
            </a:r>
            <a:r>
              <a:rPr lang="fr-FR" dirty="0" smtClean="0"/>
              <a:t>onfronté </a:t>
            </a:r>
            <a:r>
              <a:rPr lang="fr-FR" dirty="0"/>
              <a:t>à des chocs extra-économiques </a:t>
            </a:r>
            <a:r>
              <a:rPr lang="fr-FR" dirty="0" smtClean="0"/>
              <a:t>(technologiques, politiques, sanitaires, climatiques </a:t>
            </a:r>
            <a:r>
              <a:rPr lang="fr-FR" dirty="0"/>
              <a:t>etc</a:t>
            </a:r>
            <a:r>
              <a:rPr lang="fr-FR" dirty="0" smtClean="0"/>
              <a:t>.), un « agent représentatif » optimise son comportement. </a:t>
            </a:r>
            <a:r>
              <a:rPr lang="fr-FR" dirty="0"/>
              <a:t>C</a:t>
            </a:r>
            <a:r>
              <a:rPr lang="fr-FR" dirty="0" smtClean="0"/>
              <a:t>hacun </a:t>
            </a:r>
            <a:r>
              <a:rPr lang="fr-FR" dirty="0"/>
              <a:t>est un entrepreneur de lui-même, qui valorise son capital personnel en se coordonnant par le marché avec tous ses autres semblables</a:t>
            </a:r>
            <a:r>
              <a:rPr lang="fr-FR" dirty="0" smtClean="0"/>
              <a:t>.</a:t>
            </a:r>
          </a:p>
          <a:p>
            <a:r>
              <a:rPr lang="fr-FR" dirty="0" smtClean="0"/>
              <a:t>« Contre-révolution » néo-libérale. </a:t>
            </a:r>
            <a:endParaRPr lang="fr-FR" dirty="0"/>
          </a:p>
        </p:txBody>
      </p:sp>
    </p:spTree>
    <p:extLst>
      <p:ext uri="{BB962C8B-B14F-4D97-AF65-F5344CB8AC3E}">
        <p14:creationId xmlns:p14="http://schemas.microsoft.com/office/powerpoint/2010/main" val="18889714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10000"/>
          </a:bodyPr>
          <a:lstStyle/>
          <a:p>
            <a:r>
              <a:rPr lang="fr-FR" dirty="0" smtClean="0"/>
              <a:t>Crise des 1930s, des 1970s …, de 2008: </a:t>
            </a:r>
            <a:r>
              <a:rPr lang="fr-FR" dirty="0"/>
              <a:t>« If </a:t>
            </a:r>
            <a:r>
              <a:rPr lang="fr-FR" dirty="0" err="1"/>
              <a:t>these</a:t>
            </a:r>
            <a:r>
              <a:rPr lang="fr-FR" dirty="0"/>
              <a:t> </a:t>
            </a:r>
            <a:r>
              <a:rPr lang="fr-FR" dirty="0" err="1"/>
              <a:t>things</a:t>
            </a:r>
            <a:r>
              <a:rPr lang="fr-FR" dirty="0"/>
              <a:t> </a:t>
            </a:r>
            <a:r>
              <a:rPr lang="fr-FR" dirty="0" err="1"/>
              <a:t>were</a:t>
            </a:r>
            <a:r>
              <a:rPr lang="fr-FR" dirty="0"/>
              <a:t> </a:t>
            </a:r>
            <a:r>
              <a:rPr lang="fr-FR" dirty="0" err="1"/>
              <a:t>so</a:t>
            </a:r>
            <a:r>
              <a:rPr lang="fr-FR" dirty="0"/>
              <a:t> large, </a:t>
            </a:r>
            <a:r>
              <a:rPr lang="fr-FR" dirty="0" err="1"/>
              <a:t>why</a:t>
            </a:r>
            <a:r>
              <a:rPr lang="fr-FR" dirty="0"/>
              <a:t> </a:t>
            </a:r>
            <a:r>
              <a:rPr lang="fr-FR" dirty="0" err="1"/>
              <a:t>didn’t</a:t>
            </a:r>
            <a:r>
              <a:rPr lang="fr-FR" dirty="0"/>
              <a:t> </a:t>
            </a:r>
            <a:r>
              <a:rPr lang="fr-FR" dirty="0" err="1"/>
              <a:t>anybody</a:t>
            </a:r>
            <a:r>
              <a:rPr lang="fr-FR" dirty="0"/>
              <a:t> notice? </a:t>
            </a:r>
            <a:r>
              <a:rPr lang="fr-FR" dirty="0" smtClean="0"/>
              <a:t>» (Elizabeth II) </a:t>
            </a:r>
          </a:p>
          <a:p>
            <a:r>
              <a:rPr lang="fr-FR" dirty="0"/>
              <a:t>Près de 20 ans </a:t>
            </a:r>
            <a:r>
              <a:rPr lang="fr-FR" dirty="0" smtClean="0"/>
              <a:t>après, </a:t>
            </a:r>
            <a:r>
              <a:rPr lang="fr-FR" dirty="0"/>
              <a:t>le paysage </a:t>
            </a:r>
            <a:r>
              <a:rPr lang="fr-FR" dirty="0" smtClean="0"/>
              <a:t>a changé: « </a:t>
            </a:r>
            <a:r>
              <a:rPr lang="fr-FR" dirty="0" err="1" smtClean="0"/>
              <a:t>Whatever</a:t>
            </a:r>
            <a:r>
              <a:rPr lang="fr-FR" dirty="0" smtClean="0"/>
              <a:t> </a:t>
            </a:r>
            <a:r>
              <a:rPr lang="fr-FR" dirty="0" err="1" smtClean="0"/>
              <a:t>it</a:t>
            </a:r>
            <a:r>
              <a:rPr lang="fr-FR" dirty="0" smtClean="0"/>
              <a:t> </a:t>
            </a:r>
            <a:r>
              <a:rPr lang="fr-FR" dirty="0" err="1" smtClean="0"/>
              <a:t>takes</a:t>
            </a:r>
            <a:r>
              <a:rPr lang="fr-FR" dirty="0" smtClean="0"/>
              <a:t> » des banques centrales; « quoi qu’il en coûte » budgétaire des Etats; retour de la stagflation.</a:t>
            </a:r>
          </a:p>
          <a:p>
            <a:r>
              <a:rPr lang="fr-FR" dirty="0" smtClean="0"/>
              <a:t>Mais la science économique n’a pas changé. Elle est restée la même depuis 50 ans.</a:t>
            </a:r>
          </a:p>
          <a:p>
            <a:r>
              <a:rPr lang="fr-FR" dirty="0" smtClean="0"/>
              <a:t>Indice: amnésie + autisme sur les inégalités </a:t>
            </a:r>
            <a:endParaRPr lang="fr-FR" dirty="0"/>
          </a:p>
        </p:txBody>
      </p:sp>
    </p:spTree>
    <p:extLst>
      <p:ext uri="{BB962C8B-B14F-4D97-AF65-F5344CB8AC3E}">
        <p14:creationId xmlns:p14="http://schemas.microsoft.com/office/powerpoint/2010/main" val="25956547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6. </a:t>
            </a:r>
            <a:r>
              <a:rPr lang="fr-FR" b="1"/>
              <a:t>QUELLES INÉGALITÉS ?</a:t>
            </a:r>
            <a:endParaRPr lang="fr-FR"/>
          </a:p>
        </p:txBody>
      </p:sp>
      <p:sp>
        <p:nvSpPr>
          <p:cNvPr id="3" name="Espace réservé du contenu 2"/>
          <p:cNvSpPr>
            <a:spLocks noGrp="1"/>
          </p:cNvSpPr>
          <p:nvPr>
            <p:ph idx="1"/>
          </p:nvPr>
        </p:nvSpPr>
        <p:spPr/>
        <p:txBody>
          <a:bodyPr>
            <a:normAutofit fontScale="92500"/>
          </a:bodyPr>
          <a:lstStyle/>
          <a:p>
            <a:r>
              <a:rPr lang="fr-FR" dirty="0"/>
              <a:t>La taxation des très riches est aujourd’hui dans le débat public, en France comme à l’étranger</a:t>
            </a:r>
            <a:r>
              <a:rPr lang="fr-FR" dirty="0" smtClean="0"/>
              <a:t>.</a:t>
            </a:r>
          </a:p>
          <a:p>
            <a:r>
              <a:rPr lang="fr-FR" dirty="0"/>
              <a:t>L</a:t>
            </a:r>
            <a:r>
              <a:rPr lang="fr-FR" dirty="0" smtClean="0"/>
              <a:t>’arbre </a:t>
            </a:r>
            <a:r>
              <a:rPr lang="fr-FR" dirty="0"/>
              <a:t>de la question des gains des « très riches » cache la forêt de la question des inégalités statutaires entre salaires et profits dans le partage du revenu </a:t>
            </a:r>
            <a:r>
              <a:rPr lang="fr-FR" dirty="0" smtClean="0"/>
              <a:t>national…</a:t>
            </a:r>
          </a:p>
          <a:p>
            <a:r>
              <a:rPr lang="fr-FR" dirty="0" smtClean="0"/>
              <a:t>…</a:t>
            </a:r>
            <a:r>
              <a:rPr lang="fr-FR" dirty="0"/>
              <a:t>une question au cœur de la pensée économique dans deux périodes-clefs de son développement passé.</a:t>
            </a:r>
            <a:endParaRPr lang="fr-FR" dirty="0"/>
          </a:p>
        </p:txBody>
      </p:sp>
    </p:spTree>
    <p:extLst>
      <p:ext uri="{BB962C8B-B14F-4D97-AF65-F5344CB8AC3E}">
        <p14:creationId xmlns:p14="http://schemas.microsoft.com/office/powerpoint/2010/main" val="695322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76672"/>
            <a:ext cx="8229600" cy="1143000"/>
          </a:xfrm>
        </p:spPr>
        <p:txBody>
          <a:bodyPr>
            <a:noAutofit/>
          </a:bodyPr>
          <a:lstStyle/>
          <a:p>
            <a:r>
              <a:rPr lang="fr-FR" sz="2800" b="1" dirty="0"/>
              <a:t>L’arbre : les inégalités de revenu et de patrimoine </a:t>
            </a:r>
            <a:r>
              <a:rPr lang="fr-FR" sz="2800" b="1" dirty="0" smtClean="0"/>
              <a:t/>
            </a:r>
            <a:br>
              <a:rPr lang="fr-FR" sz="2800" b="1" dirty="0" smtClean="0"/>
            </a:br>
            <a:r>
              <a:rPr lang="fr-FR" sz="2800" b="1" dirty="0" smtClean="0"/>
              <a:t>en </a:t>
            </a:r>
            <a:r>
              <a:rPr lang="fr-FR" sz="2800" b="1" dirty="0"/>
              <a:t>faveur des « très riches »</a:t>
            </a:r>
            <a:r>
              <a:rPr lang="fr-FR" sz="2800" dirty="0"/>
              <a:t/>
            </a:r>
            <a:br>
              <a:rPr lang="fr-FR" sz="2800" dirty="0"/>
            </a:br>
            <a:endParaRPr lang="fr-FR" sz="2800" dirty="0"/>
          </a:p>
        </p:txBody>
      </p:sp>
      <p:sp>
        <p:nvSpPr>
          <p:cNvPr id="3" name="Espace réservé du contenu 2"/>
          <p:cNvSpPr>
            <a:spLocks noGrp="1"/>
          </p:cNvSpPr>
          <p:nvPr>
            <p:ph idx="1"/>
          </p:nvPr>
        </p:nvSpPr>
        <p:spPr/>
        <p:txBody>
          <a:bodyPr>
            <a:normAutofit fontScale="40000" lnSpcReduction="20000"/>
          </a:bodyPr>
          <a:lstStyle/>
          <a:p>
            <a:pPr marL="0" indent="0">
              <a:buNone/>
            </a:pPr>
            <a:r>
              <a:rPr lang="fr-FR" sz="5800" dirty="0" smtClean="0"/>
              <a:t>Etude de la DGFP sur les </a:t>
            </a:r>
            <a:r>
              <a:rPr lang="fr-FR" sz="5800" dirty="0"/>
              <a:t>0,1 %  qui disposent des revenus et/ou des patrimoines les plus élevés</a:t>
            </a:r>
            <a:r>
              <a:rPr lang="fr-FR" sz="5800" dirty="0" smtClean="0"/>
              <a:t>.</a:t>
            </a:r>
          </a:p>
          <a:p>
            <a:pPr marL="0" indent="0">
              <a:buNone/>
            </a:pPr>
            <a:endParaRPr lang="fr-FR" sz="5800" i="1" dirty="0" smtClean="0"/>
          </a:p>
          <a:p>
            <a:pPr marL="0" indent="0">
              <a:buNone/>
            </a:pPr>
            <a:r>
              <a:rPr lang="fr-FR" sz="5800" i="1" dirty="0" smtClean="0"/>
              <a:t>Les revenus</a:t>
            </a:r>
            <a:r>
              <a:rPr lang="fr-FR" sz="5800" dirty="0" smtClean="0"/>
              <a:t>: </a:t>
            </a:r>
          </a:p>
          <a:p>
            <a:pPr>
              <a:buFontTx/>
              <a:buChar char="-"/>
            </a:pPr>
            <a:r>
              <a:rPr lang="fr-FR" sz="5800" dirty="0" smtClean="0"/>
              <a:t>Moyenne 1 </a:t>
            </a:r>
            <a:r>
              <a:rPr lang="fr-FR" sz="5800" dirty="0"/>
              <a:t>M €, contre 32 000 € pour les 99,9 % autres foyers, soit </a:t>
            </a:r>
            <a:r>
              <a:rPr lang="fr-FR" sz="5800" b="1" dirty="0"/>
              <a:t>30 fois </a:t>
            </a:r>
            <a:r>
              <a:rPr lang="fr-FR" sz="5800" b="1" dirty="0" smtClean="0"/>
              <a:t>plus</a:t>
            </a:r>
            <a:endParaRPr lang="fr-FR" sz="5800" dirty="0"/>
          </a:p>
          <a:p>
            <a:pPr>
              <a:buFontTx/>
              <a:buChar char="-"/>
            </a:pPr>
            <a:r>
              <a:rPr lang="fr-FR" sz="5800" dirty="0"/>
              <a:t>Entre 2003 et 2022, </a:t>
            </a:r>
            <a:r>
              <a:rPr lang="fr-FR" sz="5800" dirty="0" smtClean="0"/>
              <a:t>+ </a:t>
            </a:r>
            <a:r>
              <a:rPr lang="fr-FR" sz="5800" dirty="0"/>
              <a:t>3% </a:t>
            </a:r>
            <a:r>
              <a:rPr lang="fr-FR" sz="5800" dirty="0" smtClean="0"/>
              <a:t>par an après inflation,  contre + </a:t>
            </a:r>
            <a:r>
              <a:rPr lang="fr-FR" sz="5800" dirty="0"/>
              <a:t>0,3% </a:t>
            </a:r>
            <a:r>
              <a:rPr lang="fr-FR" sz="5800" dirty="0"/>
              <a:t>pour les 99,9 % autres </a:t>
            </a:r>
            <a:r>
              <a:rPr lang="fr-FR" sz="5800" dirty="0" smtClean="0"/>
              <a:t>foyers, soit </a:t>
            </a:r>
            <a:r>
              <a:rPr lang="fr-FR" sz="5800" b="1" dirty="0" smtClean="0"/>
              <a:t>10 </a:t>
            </a:r>
            <a:r>
              <a:rPr lang="fr-FR" sz="5800" b="1" dirty="0"/>
              <a:t>fois plus </a:t>
            </a:r>
            <a:r>
              <a:rPr lang="fr-FR" sz="5800" b="1" dirty="0" smtClean="0"/>
              <a:t>vite</a:t>
            </a:r>
          </a:p>
          <a:p>
            <a:pPr>
              <a:buFontTx/>
              <a:buChar char="-"/>
            </a:pPr>
            <a:r>
              <a:rPr lang="fr-FR" sz="5800" dirty="0" smtClean="0"/>
              <a:t>Phénomène plus général: plus </a:t>
            </a:r>
            <a:r>
              <a:rPr lang="fr-FR" sz="5800" dirty="0"/>
              <a:t>le foyer est riche, plus son revenu a augmenté sur la période </a:t>
            </a:r>
            <a:r>
              <a:rPr lang="fr-FR" sz="5800" dirty="0" smtClean="0"/>
              <a:t>2003-2022</a:t>
            </a:r>
          </a:p>
          <a:p>
            <a:pPr>
              <a:buFontTx/>
              <a:buChar char="-"/>
            </a:pPr>
            <a:r>
              <a:rPr lang="fr-FR" sz="6000" dirty="0"/>
              <a:t>Les inégalités de revenus se sont </a:t>
            </a:r>
            <a:r>
              <a:rPr lang="fr-FR" sz="6000" dirty="0" smtClean="0"/>
              <a:t>accrues </a:t>
            </a:r>
            <a:r>
              <a:rPr lang="fr-FR" sz="6000" dirty="0"/>
              <a:t>en 20 ans, particulièrement depuis </a:t>
            </a:r>
            <a:r>
              <a:rPr lang="fr-FR" sz="6000" dirty="0" smtClean="0"/>
              <a:t>2017</a:t>
            </a:r>
            <a:endParaRPr lang="fr-FR" sz="6000" dirty="0"/>
          </a:p>
          <a:p>
            <a:pPr marL="0" indent="0">
              <a:buNone/>
            </a:pPr>
            <a:endParaRPr lang="fr-FR" i="1" dirty="0"/>
          </a:p>
          <a:p>
            <a:pPr marL="0" indent="0">
              <a:buNone/>
            </a:pPr>
            <a:endParaRPr lang="fr-FR" i="1" dirty="0" smtClean="0"/>
          </a:p>
        </p:txBody>
      </p:sp>
    </p:spTree>
    <p:extLst>
      <p:ext uri="{BB962C8B-B14F-4D97-AF65-F5344CB8AC3E}">
        <p14:creationId xmlns:p14="http://schemas.microsoft.com/office/powerpoint/2010/main" val="4063955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858218"/>
          </a:xfrm>
        </p:spPr>
        <p:txBody>
          <a:bodyPr>
            <a:normAutofit fontScale="90000"/>
          </a:bodyPr>
          <a:lstStyle/>
          <a:p>
            <a:r>
              <a:rPr lang="fr-FR" b="1" dirty="0"/>
              <a:t>1. POURQUOI UNE HISTOIRE DE LA PENSÉE ÉCONOMIQUE ?</a:t>
            </a:r>
            <a:r>
              <a:rPr lang="fr-FR" dirty="0"/>
              <a:t/>
            </a:r>
            <a:br>
              <a:rPr lang="fr-FR" dirty="0"/>
            </a:br>
            <a:endParaRPr lang="fr-FR" dirty="0"/>
          </a:p>
        </p:txBody>
      </p:sp>
      <p:sp>
        <p:nvSpPr>
          <p:cNvPr id="3" name="Espace réservé du contenu 2"/>
          <p:cNvSpPr>
            <a:spLocks noGrp="1"/>
          </p:cNvSpPr>
          <p:nvPr>
            <p:ph idx="1"/>
          </p:nvPr>
        </p:nvSpPr>
        <p:spPr>
          <a:xfrm>
            <a:off x="467544" y="1844824"/>
            <a:ext cx="8229600" cy="4525963"/>
          </a:xfrm>
        </p:spPr>
        <p:txBody>
          <a:bodyPr>
            <a:normAutofit fontScale="77500" lnSpcReduction="20000"/>
          </a:bodyPr>
          <a:lstStyle/>
          <a:p>
            <a:r>
              <a:rPr lang="fr-FR" dirty="0"/>
              <a:t>D</a:t>
            </a:r>
            <a:r>
              <a:rPr lang="fr-FR" dirty="0" smtClean="0"/>
              <a:t>eux présupposés de la science économique:</a:t>
            </a:r>
          </a:p>
          <a:p>
            <a:pPr marL="0" indent="0">
              <a:buNone/>
            </a:pPr>
            <a:r>
              <a:rPr lang="fr-FR" dirty="0" smtClean="0"/>
              <a:t>- l’existence </a:t>
            </a:r>
            <a:r>
              <a:rPr lang="fr-FR" dirty="0"/>
              <a:t>de </a:t>
            </a:r>
            <a:r>
              <a:rPr lang="fr-FR" i="1" dirty="0"/>
              <a:t>lois </a:t>
            </a:r>
            <a:r>
              <a:rPr lang="fr-FR" i="1" dirty="0" smtClean="0"/>
              <a:t>économiques…</a:t>
            </a:r>
          </a:p>
          <a:p>
            <a:pPr marL="0" indent="0">
              <a:buNone/>
            </a:pPr>
            <a:r>
              <a:rPr lang="fr-FR" dirty="0" smtClean="0"/>
              <a:t>- … concernant </a:t>
            </a:r>
            <a:r>
              <a:rPr lang="fr-FR" dirty="0"/>
              <a:t>les actions d’individus dotés d’une conscience </a:t>
            </a:r>
            <a:r>
              <a:rPr lang="fr-FR" dirty="0" smtClean="0"/>
              <a:t>de </a:t>
            </a:r>
            <a:r>
              <a:rPr lang="fr-FR" dirty="0"/>
              <a:t>leur </a:t>
            </a:r>
            <a:r>
              <a:rPr lang="fr-FR" dirty="0" smtClean="0"/>
              <a:t>existence.</a:t>
            </a:r>
          </a:p>
          <a:p>
            <a:r>
              <a:rPr lang="fr-FR" dirty="0"/>
              <a:t>D</a:t>
            </a:r>
            <a:r>
              <a:rPr lang="fr-FR" dirty="0" smtClean="0"/>
              <a:t>onc la </a:t>
            </a:r>
            <a:r>
              <a:rPr lang="fr-FR" dirty="0"/>
              <a:t>façon dont on se représente l’économie influence la manière dont </a:t>
            </a:r>
            <a:r>
              <a:rPr lang="fr-FR" dirty="0" smtClean="0"/>
              <a:t>celle-ci </a:t>
            </a:r>
            <a:r>
              <a:rPr lang="fr-FR" dirty="0"/>
              <a:t>fonctionne</a:t>
            </a:r>
            <a:r>
              <a:rPr lang="fr-FR" dirty="0" smtClean="0"/>
              <a:t>.</a:t>
            </a:r>
          </a:p>
          <a:p>
            <a:r>
              <a:rPr lang="fr-FR" dirty="0" smtClean="0"/>
              <a:t>Mais impossibilité de l’expérimentation…</a:t>
            </a:r>
          </a:p>
          <a:p>
            <a:r>
              <a:rPr lang="fr-FR" dirty="0" smtClean="0"/>
              <a:t>… et les </a:t>
            </a:r>
            <a:r>
              <a:rPr lang="fr-FR" dirty="0"/>
              <a:t>scientifiques n’ont pas d’autre choix que de confronter leurs intuitions à l’état de leur discipline et regarder si elles sont contredites par les connaissances qu’elle a accumulées</a:t>
            </a:r>
            <a:r>
              <a:rPr lang="fr-FR" dirty="0" smtClean="0"/>
              <a:t>.</a:t>
            </a:r>
          </a:p>
          <a:p>
            <a:r>
              <a:rPr lang="fr-FR" dirty="0" smtClean="0"/>
              <a:t>Mais </a:t>
            </a:r>
            <a:r>
              <a:rPr lang="fr-FR" dirty="0"/>
              <a:t>depuis quelques dizaines d’années : </a:t>
            </a:r>
            <a:r>
              <a:rPr lang="fr-FR" dirty="0" smtClean="0"/>
              <a:t>tendance </a:t>
            </a:r>
            <a:r>
              <a:rPr lang="fr-FR" dirty="0"/>
              <a:t>à </a:t>
            </a:r>
            <a:r>
              <a:rPr lang="fr-FR" dirty="0" smtClean="0"/>
              <a:t>l’amnésie.</a:t>
            </a:r>
            <a:endParaRPr lang="fr-FR" dirty="0"/>
          </a:p>
          <a:p>
            <a:endParaRPr lang="fr-FR" dirty="0"/>
          </a:p>
        </p:txBody>
      </p:sp>
    </p:spTree>
    <p:extLst>
      <p:ext uri="{BB962C8B-B14F-4D97-AF65-F5344CB8AC3E}">
        <p14:creationId xmlns:p14="http://schemas.microsoft.com/office/powerpoint/2010/main" val="29255760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061203"/>
            <a:ext cx="4919738" cy="3426680"/>
          </a:xfrm>
          <a:prstGeom prst="rect">
            <a:avLst/>
          </a:prstGeom>
          <a:noFill/>
          <a:ln>
            <a:noFill/>
          </a:ln>
        </p:spPr>
      </p:pic>
    </p:spTree>
    <p:extLst>
      <p:ext uri="{BB962C8B-B14F-4D97-AF65-F5344CB8AC3E}">
        <p14:creationId xmlns:p14="http://schemas.microsoft.com/office/powerpoint/2010/main" val="12576523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67544" y="1196752"/>
            <a:ext cx="8229600" cy="4525963"/>
          </a:xfrm>
        </p:spPr>
        <p:txBody>
          <a:bodyPr>
            <a:normAutofit fontScale="92500" lnSpcReduction="10000"/>
          </a:bodyPr>
          <a:lstStyle/>
          <a:p>
            <a:pPr marL="0" indent="0">
              <a:buNone/>
            </a:pPr>
            <a:r>
              <a:rPr lang="fr-FR" i="1" dirty="0"/>
              <a:t>Les </a:t>
            </a:r>
            <a:r>
              <a:rPr lang="fr-FR" i="1" dirty="0" smtClean="0"/>
              <a:t>patrimoines</a:t>
            </a:r>
          </a:p>
          <a:p>
            <a:pPr marL="0" indent="0">
              <a:buNone/>
            </a:pPr>
            <a:r>
              <a:rPr lang="fr-FR" dirty="0" smtClean="0"/>
              <a:t>- Éric </a:t>
            </a:r>
            <a:r>
              <a:rPr lang="fr-FR" dirty="0"/>
              <a:t>Lombard </a:t>
            </a:r>
            <a:r>
              <a:rPr lang="fr-FR" dirty="0" smtClean="0"/>
              <a:t>(01/2026): «</a:t>
            </a:r>
            <a:r>
              <a:rPr lang="fr-FR" dirty="0"/>
              <a:t> </a:t>
            </a:r>
            <a:r>
              <a:rPr lang="fr-FR" dirty="0" smtClean="0"/>
              <a:t>Parmi </a:t>
            </a:r>
            <a:r>
              <a:rPr lang="fr-FR" dirty="0"/>
              <a:t>les personnes les plus fortunées, des milliers ont un revenu fiscal de référence de zéro. Ils ne paient aucun impôt sur </a:t>
            </a:r>
            <a:r>
              <a:rPr lang="fr-FR" dirty="0" smtClean="0"/>
              <a:t>le </a:t>
            </a:r>
            <a:r>
              <a:rPr lang="fr-FR" dirty="0"/>
              <a:t>revenu </a:t>
            </a:r>
            <a:r>
              <a:rPr lang="fr-FR" dirty="0" smtClean="0"/>
              <a:t>»: </a:t>
            </a:r>
            <a:r>
              <a:rPr lang="fr-FR" dirty="0"/>
              <a:t>13000 foyers assujettis à </a:t>
            </a:r>
            <a:r>
              <a:rPr lang="fr-FR" dirty="0" smtClean="0"/>
              <a:t>l’IFI (donc patrimoine immobilier &gt; 1,3 M €)</a:t>
            </a:r>
          </a:p>
          <a:p>
            <a:pPr marL="0" indent="0">
              <a:buNone/>
            </a:pPr>
            <a:r>
              <a:rPr lang="fr-FR" dirty="0" smtClean="0"/>
              <a:t>- Justification des taxes </a:t>
            </a:r>
            <a:r>
              <a:rPr lang="fr-FR" dirty="0" err="1" smtClean="0"/>
              <a:t>Zucman</a:t>
            </a:r>
            <a:r>
              <a:rPr lang="fr-FR" dirty="0" smtClean="0"/>
              <a:t> et Piketty</a:t>
            </a:r>
          </a:p>
          <a:p>
            <a:pPr marL="0" indent="0">
              <a:buNone/>
            </a:pPr>
            <a:r>
              <a:rPr lang="fr-FR" dirty="0" smtClean="0"/>
              <a:t>- 0,1% des foyers pour le patrimoine immobilier: Moyenne </a:t>
            </a:r>
            <a:r>
              <a:rPr lang="fr-FR" dirty="0"/>
              <a:t>4,6 M €, contre 250 000 € pour les 99,9 % autres foyers, soit </a:t>
            </a:r>
            <a:r>
              <a:rPr lang="fr-FR" b="1" dirty="0"/>
              <a:t>18 fois plus</a:t>
            </a:r>
            <a:r>
              <a:rPr lang="fr-FR" dirty="0" smtClean="0"/>
              <a:t> </a:t>
            </a:r>
          </a:p>
          <a:p>
            <a:pPr>
              <a:buFontTx/>
              <a:buChar char="-"/>
            </a:pPr>
            <a:endParaRPr lang="fr-FR" dirty="0" smtClean="0"/>
          </a:p>
          <a:p>
            <a:pPr marL="0" indent="0">
              <a:buNone/>
            </a:pPr>
            <a:endParaRPr lang="fr-FR" dirty="0"/>
          </a:p>
          <a:p>
            <a:endParaRPr lang="fr-FR" dirty="0"/>
          </a:p>
        </p:txBody>
      </p:sp>
    </p:spTree>
    <p:extLst>
      <p:ext uri="{BB962C8B-B14F-4D97-AF65-F5344CB8AC3E}">
        <p14:creationId xmlns:p14="http://schemas.microsoft.com/office/powerpoint/2010/main" val="35551360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85000" lnSpcReduction="10000"/>
          </a:bodyPr>
          <a:lstStyle/>
          <a:p>
            <a:pPr marL="0" indent="0">
              <a:buNone/>
            </a:pPr>
            <a:r>
              <a:rPr lang="fr-FR" dirty="0" smtClean="0"/>
              <a:t>Mais patrimoine </a:t>
            </a:r>
            <a:r>
              <a:rPr lang="fr-FR" i="1" dirty="0" smtClean="0"/>
              <a:t>total</a:t>
            </a:r>
            <a:r>
              <a:rPr lang="fr-FR" dirty="0" smtClean="0"/>
              <a:t>? Pas de </a:t>
            </a:r>
            <a:r>
              <a:rPr lang="fr-FR" dirty="0" err="1" smtClean="0"/>
              <a:t>stats</a:t>
            </a:r>
            <a:r>
              <a:rPr lang="fr-FR" dirty="0" smtClean="0"/>
              <a:t> fiscales </a:t>
            </a:r>
          </a:p>
          <a:p>
            <a:pPr marL="0" indent="0">
              <a:buNone/>
            </a:pPr>
            <a:r>
              <a:rPr lang="fr-FR" dirty="0" smtClean="0"/>
              <a:t>- 2017: pour les 0,1 %, immobilier = 21</a:t>
            </a:r>
            <a:r>
              <a:rPr lang="fr-FR" dirty="0"/>
              <a:t>% </a:t>
            </a:r>
            <a:r>
              <a:rPr lang="fr-FR" dirty="0" smtClean="0"/>
              <a:t>du total, et 79 % d’actifs financiers, contre </a:t>
            </a:r>
            <a:r>
              <a:rPr lang="fr-FR" dirty="0"/>
              <a:t>70</a:t>
            </a:r>
            <a:r>
              <a:rPr lang="fr-FR" dirty="0" smtClean="0"/>
              <a:t>%-30% pour </a:t>
            </a:r>
            <a:r>
              <a:rPr lang="fr-FR" dirty="0"/>
              <a:t>tous les autres </a:t>
            </a:r>
            <a:r>
              <a:rPr lang="fr-FR" dirty="0" smtClean="0"/>
              <a:t>foyers</a:t>
            </a:r>
          </a:p>
          <a:p>
            <a:pPr marL="0" indent="0">
              <a:buNone/>
            </a:pPr>
            <a:r>
              <a:rPr lang="fr-FR" dirty="0" smtClean="0"/>
              <a:t>- Evaluation pour 2022:  0,1 %: Moyenne 23 </a:t>
            </a:r>
            <a:r>
              <a:rPr lang="fr-FR" dirty="0"/>
              <a:t>M €, contre 350 000 euros pour les 99,9% autres foyers, soit </a:t>
            </a:r>
            <a:r>
              <a:rPr lang="fr-FR" b="1" dirty="0"/>
              <a:t>66 fois plus, </a:t>
            </a:r>
            <a:r>
              <a:rPr lang="fr-FR" dirty="0"/>
              <a:t>au lieu de 30 fois plus pour les revenus </a:t>
            </a:r>
            <a:r>
              <a:rPr lang="fr-FR" dirty="0" smtClean="0"/>
              <a:t> </a:t>
            </a:r>
          </a:p>
          <a:p>
            <a:pPr marL="0" indent="0">
              <a:buNone/>
            </a:pPr>
            <a:r>
              <a:rPr lang="fr-FR" dirty="0" smtClean="0"/>
              <a:t>- La </a:t>
            </a:r>
            <a:r>
              <a:rPr lang="fr-FR" dirty="0"/>
              <a:t>concentration des patrimoines au profit de cette catégorie est plus de 2 fois supérieure à la concentration des </a:t>
            </a:r>
            <a:r>
              <a:rPr lang="fr-FR" dirty="0" smtClean="0"/>
              <a:t>revenus, et la composante financière est centrale</a:t>
            </a:r>
            <a:endParaRPr lang="fr-FR" dirty="0"/>
          </a:p>
        </p:txBody>
      </p:sp>
    </p:spTree>
    <p:extLst>
      <p:ext uri="{BB962C8B-B14F-4D97-AF65-F5344CB8AC3E}">
        <p14:creationId xmlns:p14="http://schemas.microsoft.com/office/powerpoint/2010/main" val="22196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57200" y="1412776"/>
            <a:ext cx="8229600" cy="4114512"/>
          </a:xfrm>
        </p:spPr>
        <p:txBody>
          <a:bodyPr>
            <a:normAutofit fontScale="77500" lnSpcReduction="20000"/>
          </a:bodyPr>
          <a:lstStyle/>
          <a:p>
            <a:pPr marL="0" indent="0">
              <a:buNone/>
            </a:pPr>
            <a:r>
              <a:rPr lang="fr-FR" dirty="0"/>
              <a:t>L</a:t>
            </a:r>
            <a:r>
              <a:rPr lang="fr-FR" dirty="0" smtClean="0"/>
              <a:t>es </a:t>
            </a:r>
            <a:r>
              <a:rPr lang="fr-FR" dirty="0"/>
              <a:t>revenus des très riches sont principalement tirés de leurs patrimoines – et non de leur travail, présent ou </a:t>
            </a:r>
            <a:r>
              <a:rPr lang="fr-FR" dirty="0" smtClean="0"/>
              <a:t>passé</a:t>
            </a:r>
            <a:r>
              <a:rPr lang="fr-FR" dirty="0"/>
              <a:t>:</a:t>
            </a:r>
            <a:r>
              <a:rPr lang="fr-FR" dirty="0" smtClean="0"/>
              <a:t> </a:t>
            </a:r>
            <a:r>
              <a:rPr lang="fr-FR" dirty="0"/>
              <a:t> </a:t>
            </a:r>
          </a:p>
          <a:p>
            <a:pPr marL="0" indent="0">
              <a:buNone/>
            </a:pPr>
            <a:endParaRPr lang="fr-FR" dirty="0" smtClean="0"/>
          </a:p>
          <a:p>
            <a:pPr marL="0" indent="0">
              <a:buNone/>
            </a:pPr>
            <a:r>
              <a:rPr lang="fr-FR" dirty="0" smtClean="0"/>
              <a:t>Origine des revenus:</a:t>
            </a:r>
            <a:endParaRPr lang="fr-FR" dirty="0"/>
          </a:p>
          <a:p>
            <a:pPr marL="0" indent="0">
              <a:buNone/>
            </a:pPr>
            <a:r>
              <a:rPr lang="fr-FR" dirty="0"/>
              <a:t>		</a:t>
            </a:r>
            <a:r>
              <a:rPr lang="fr-FR" dirty="0"/>
              <a:t>	</a:t>
            </a:r>
            <a:r>
              <a:rPr lang="fr-FR" dirty="0" smtClean="0"/>
              <a:t>		0,1 %		99,9 </a:t>
            </a:r>
            <a:r>
              <a:rPr lang="fr-FR" dirty="0"/>
              <a:t>% </a:t>
            </a:r>
          </a:p>
          <a:p>
            <a:pPr marL="0" indent="0">
              <a:buNone/>
            </a:pPr>
            <a:r>
              <a:rPr lang="fr-FR" dirty="0" smtClean="0"/>
              <a:t>- Traitements</a:t>
            </a:r>
            <a:r>
              <a:rPr lang="fr-FR" dirty="0"/>
              <a:t>, salaires, </a:t>
            </a:r>
            <a:endParaRPr lang="fr-FR" dirty="0" smtClean="0"/>
          </a:p>
          <a:p>
            <a:pPr marL="0" indent="0">
              <a:buNone/>
            </a:pPr>
            <a:r>
              <a:rPr lang="fr-FR" dirty="0" smtClean="0"/>
              <a:t>pensions</a:t>
            </a:r>
            <a:r>
              <a:rPr lang="fr-FR" dirty="0"/>
              <a:t>, retraites  	</a:t>
            </a:r>
            <a:r>
              <a:rPr lang="fr-FR" dirty="0" smtClean="0"/>
              <a:t>		39 </a:t>
            </a:r>
            <a:r>
              <a:rPr lang="fr-FR" dirty="0"/>
              <a:t>%		</a:t>
            </a:r>
            <a:r>
              <a:rPr lang="fr-FR" dirty="0" smtClean="0"/>
              <a:t>90 %</a:t>
            </a:r>
            <a:r>
              <a:rPr lang="fr-FR" dirty="0"/>
              <a:t>	</a:t>
            </a:r>
          </a:p>
          <a:p>
            <a:pPr marL="0" indent="0">
              <a:buNone/>
            </a:pPr>
            <a:r>
              <a:rPr lang="fr-FR" dirty="0" smtClean="0"/>
              <a:t>- Revenus </a:t>
            </a:r>
            <a:r>
              <a:rPr lang="fr-FR" dirty="0"/>
              <a:t>de capitaux mobiliers,		</a:t>
            </a:r>
          </a:p>
          <a:p>
            <a:pPr marL="0" indent="0">
              <a:buNone/>
            </a:pPr>
            <a:r>
              <a:rPr lang="fr-FR" dirty="0"/>
              <a:t>bénéfices non commerciaux,			   </a:t>
            </a:r>
          </a:p>
          <a:p>
            <a:pPr marL="0" indent="0">
              <a:buNone/>
            </a:pPr>
            <a:r>
              <a:rPr lang="fr-FR" dirty="0"/>
              <a:t>revenus </a:t>
            </a:r>
            <a:r>
              <a:rPr lang="fr-FR" dirty="0" smtClean="0"/>
              <a:t>fonciers			10 %		61 %</a:t>
            </a:r>
            <a:r>
              <a:rPr lang="fr-FR" dirty="0"/>
              <a:t>				 </a:t>
            </a:r>
          </a:p>
          <a:p>
            <a:pPr marL="0" indent="0">
              <a:buNone/>
            </a:pPr>
            <a:endParaRPr lang="fr-FR" dirty="0" smtClean="0"/>
          </a:p>
        </p:txBody>
      </p:sp>
    </p:spTree>
    <p:extLst>
      <p:ext uri="{BB962C8B-B14F-4D97-AF65-F5344CB8AC3E}">
        <p14:creationId xmlns:p14="http://schemas.microsoft.com/office/powerpoint/2010/main" val="20092138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lnSpcReduction="10000"/>
          </a:bodyPr>
          <a:lstStyle/>
          <a:p>
            <a:r>
              <a:rPr lang="fr-FR" dirty="0"/>
              <a:t>P</a:t>
            </a:r>
            <a:r>
              <a:rPr lang="fr-FR" dirty="0" smtClean="0"/>
              <a:t>lus </a:t>
            </a:r>
            <a:r>
              <a:rPr lang="fr-FR" dirty="0"/>
              <a:t>un revenu est élevé et plus il est tiré d’un patrimoine, et plus ce patrimoine est élevé plus il prend la forme d’actifs financiers (actions, obligations, et autres actifs financiers). À l’inverse, plus un revenu est faible et plus il est tiré d’un travail, présent ou passé</a:t>
            </a:r>
            <a:r>
              <a:rPr lang="fr-FR" dirty="0" smtClean="0"/>
              <a:t>.</a:t>
            </a:r>
          </a:p>
          <a:p>
            <a:r>
              <a:rPr lang="fr-FR" dirty="0"/>
              <a:t>Il faut regarder ailleurs: les inégalités statutaires entre salaires et profits.</a:t>
            </a:r>
          </a:p>
          <a:p>
            <a:endParaRPr lang="fr-FR" dirty="0" smtClean="0"/>
          </a:p>
          <a:p>
            <a:pPr marL="0" indent="0">
              <a:buNone/>
            </a:pPr>
            <a:endParaRPr lang="fr-FR" dirty="0" smtClean="0"/>
          </a:p>
          <a:p>
            <a:endParaRPr lang="fr-FR" dirty="0"/>
          </a:p>
        </p:txBody>
      </p:sp>
    </p:spTree>
    <p:extLst>
      <p:ext uri="{BB962C8B-B14F-4D97-AF65-F5344CB8AC3E}">
        <p14:creationId xmlns:p14="http://schemas.microsoft.com/office/powerpoint/2010/main" val="6836764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620688"/>
            <a:ext cx="8229600" cy="1143000"/>
          </a:xfrm>
        </p:spPr>
        <p:txBody>
          <a:bodyPr>
            <a:normAutofit fontScale="90000"/>
          </a:bodyPr>
          <a:lstStyle/>
          <a:p>
            <a:r>
              <a:rPr lang="fr-FR" sz="3100" b="1" dirty="0"/>
              <a:t>La forêt : la répartition du revenu national </a:t>
            </a:r>
            <a:r>
              <a:rPr lang="fr-FR" sz="3100" b="1" dirty="0" smtClean="0"/>
              <a:t/>
            </a:r>
            <a:br>
              <a:rPr lang="fr-FR" sz="3100" b="1" dirty="0" smtClean="0"/>
            </a:br>
            <a:r>
              <a:rPr lang="fr-FR" sz="3100" b="1" dirty="0" smtClean="0"/>
              <a:t>en </a:t>
            </a:r>
            <a:r>
              <a:rPr lang="fr-FR" sz="3100" b="1" dirty="0"/>
              <a:t>salaires et profits</a:t>
            </a:r>
            <a:r>
              <a:rPr lang="fr-FR" dirty="0"/>
              <a:t/>
            </a:r>
            <a:br>
              <a:rPr lang="fr-FR" dirty="0"/>
            </a:br>
            <a:endParaRPr lang="fr-FR" dirty="0"/>
          </a:p>
        </p:txBody>
      </p:sp>
      <p:sp>
        <p:nvSpPr>
          <p:cNvPr id="3" name="Espace réservé du contenu 2"/>
          <p:cNvSpPr>
            <a:spLocks noGrp="1"/>
          </p:cNvSpPr>
          <p:nvPr>
            <p:ph idx="1"/>
          </p:nvPr>
        </p:nvSpPr>
        <p:spPr/>
        <p:txBody>
          <a:bodyPr>
            <a:normAutofit fontScale="85000" lnSpcReduction="10000"/>
          </a:bodyPr>
          <a:lstStyle/>
          <a:p>
            <a:r>
              <a:rPr lang="fr-FR" dirty="0"/>
              <a:t>Cette </a:t>
            </a:r>
            <a:r>
              <a:rPr lang="fr-FR" dirty="0" smtClean="0"/>
              <a:t>question avait </a:t>
            </a:r>
            <a:r>
              <a:rPr lang="fr-FR" dirty="0"/>
              <a:t>complètement disparu des radars des économistes depuis </a:t>
            </a:r>
            <a:r>
              <a:rPr lang="fr-FR" dirty="0" smtClean="0"/>
              <a:t>la </a:t>
            </a:r>
            <a:r>
              <a:rPr lang="fr-FR" dirty="0"/>
              <a:t>« contre-révolution » des années </a:t>
            </a:r>
            <a:r>
              <a:rPr lang="fr-FR" dirty="0" smtClean="0"/>
              <a:t>1970</a:t>
            </a:r>
          </a:p>
          <a:p>
            <a:r>
              <a:rPr lang="fr-FR" dirty="0" smtClean="0"/>
              <a:t>Réapparition avec la crise de 2008: difficulté </a:t>
            </a:r>
            <a:r>
              <a:rPr lang="fr-FR" dirty="0"/>
              <a:t>croissante des ménages depuis les années 1980 à financer leurs dépenses à l’aide des seuls revenus salariaux </a:t>
            </a:r>
            <a:r>
              <a:rPr lang="fr-FR" i="1" dirty="0"/>
              <a:t>dont la part dans le revenu national se contractait</a:t>
            </a:r>
            <a:r>
              <a:rPr lang="fr-FR" dirty="0" smtClean="0"/>
              <a:t>.</a:t>
            </a:r>
          </a:p>
          <a:p>
            <a:r>
              <a:rPr lang="fr-FR" dirty="0"/>
              <a:t>16 pays avancés de l’OCDE, </a:t>
            </a:r>
            <a:r>
              <a:rPr lang="fr-FR" dirty="0" smtClean="0"/>
              <a:t>74</a:t>
            </a:r>
            <a:r>
              <a:rPr lang="fr-FR" dirty="0"/>
              <a:t>% en </a:t>
            </a:r>
            <a:r>
              <a:rPr lang="fr-FR" dirty="0" smtClean="0"/>
              <a:t>1976, contre 64 </a:t>
            </a:r>
            <a:r>
              <a:rPr lang="fr-FR" dirty="0"/>
              <a:t>% en 2008, soit un recul de 10 points</a:t>
            </a:r>
            <a:r>
              <a:rPr lang="fr-FR" dirty="0" smtClean="0"/>
              <a:t>.</a:t>
            </a:r>
          </a:p>
          <a:p>
            <a:r>
              <a:rPr lang="fr-FR" dirty="0" smtClean="0"/>
              <a:t>France: </a:t>
            </a:r>
            <a:r>
              <a:rPr lang="fr-FR" dirty="0"/>
              <a:t>74 % sur </a:t>
            </a:r>
            <a:r>
              <a:rPr lang="fr-FR" dirty="0" smtClean="0"/>
              <a:t>1975-1985</a:t>
            </a:r>
            <a:r>
              <a:rPr lang="fr-FR" dirty="0"/>
              <a:t>, </a:t>
            </a:r>
            <a:r>
              <a:rPr lang="fr-FR" dirty="0" smtClean="0"/>
              <a:t>contre 65</a:t>
            </a:r>
            <a:r>
              <a:rPr lang="fr-FR" dirty="0"/>
              <a:t>% sur </a:t>
            </a:r>
            <a:r>
              <a:rPr lang="fr-FR" dirty="0" smtClean="0"/>
              <a:t>1998-2008, soit un recul de 9 points</a:t>
            </a:r>
            <a:endParaRPr lang="fr-FR" dirty="0"/>
          </a:p>
          <a:p>
            <a:endParaRPr lang="fr-FR" dirty="0"/>
          </a:p>
        </p:txBody>
      </p:sp>
    </p:spTree>
    <p:extLst>
      <p:ext uri="{BB962C8B-B14F-4D97-AF65-F5344CB8AC3E}">
        <p14:creationId xmlns:p14="http://schemas.microsoft.com/office/powerpoint/2010/main" val="16985251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57200" y="1495325"/>
            <a:ext cx="8229600" cy="4525963"/>
          </a:xfrm>
        </p:spPr>
        <p:txBody>
          <a:bodyPr>
            <a:normAutofit lnSpcReduction="10000"/>
          </a:bodyPr>
          <a:lstStyle/>
          <a:p>
            <a:r>
              <a:rPr lang="fr-FR" dirty="0" smtClean="0"/>
              <a:t>Pourquoi? A partir des années 1980, politiques de lutte contre l’inflation par la désindexation des salaires sur les prix</a:t>
            </a:r>
          </a:p>
          <a:p>
            <a:r>
              <a:rPr lang="fr-FR" dirty="0" smtClean="0"/>
              <a:t>Ce sont les profits qui ont bénéficié des politiques anti-inflationnistes.</a:t>
            </a:r>
          </a:p>
          <a:p>
            <a:r>
              <a:rPr lang="fr-FR" dirty="0" smtClean="0"/>
              <a:t>Quid depuis 2008? Part des profits dans 16 </a:t>
            </a:r>
            <a:r>
              <a:rPr lang="fr-FR" dirty="0"/>
              <a:t>pays avancés de </a:t>
            </a:r>
            <a:r>
              <a:rPr lang="fr-FR" dirty="0" smtClean="0"/>
              <a:t>l’OCDE: 36 % en 2008, 39 % en 2018.</a:t>
            </a:r>
          </a:p>
          <a:p>
            <a:r>
              <a:rPr lang="fr-FR" dirty="0"/>
              <a:t>E</a:t>
            </a:r>
            <a:r>
              <a:rPr lang="fr-FR" dirty="0" smtClean="0"/>
              <a:t>volution en France:</a:t>
            </a:r>
          </a:p>
          <a:p>
            <a:pPr marL="0" indent="0">
              <a:buNone/>
            </a:pPr>
            <a:endParaRPr lang="fr-FR" dirty="0"/>
          </a:p>
        </p:txBody>
      </p:sp>
    </p:spTree>
    <p:extLst>
      <p:ext uri="{BB962C8B-B14F-4D97-AF65-F5344CB8AC3E}">
        <p14:creationId xmlns:p14="http://schemas.microsoft.com/office/powerpoint/2010/main" val="23760150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p:nvPr/>
        </p:nvPicPr>
        <p:blipFill>
          <a:blip r:embed="rId2"/>
          <a:stretch>
            <a:fillRect/>
          </a:stretch>
        </p:blipFill>
        <p:spPr>
          <a:xfrm>
            <a:off x="1691640" y="1700808"/>
            <a:ext cx="5760720" cy="4090035"/>
          </a:xfrm>
          <a:prstGeom prst="rect">
            <a:avLst/>
          </a:prstGeom>
        </p:spPr>
      </p:pic>
    </p:spTree>
    <p:extLst>
      <p:ext uri="{BB962C8B-B14F-4D97-AF65-F5344CB8AC3E}">
        <p14:creationId xmlns:p14="http://schemas.microsoft.com/office/powerpoint/2010/main" val="42362533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57200" y="1196752"/>
            <a:ext cx="8229600" cy="4525963"/>
          </a:xfrm>
        </p:spPr>
        <p:txBody>
          <a:bodyPr>
            <a:normAutofit fontScale="85000" lnSpcReduction="10000"/>
          </a:bodyPr>
          <a:lstStyle/>
          <a:p>
            <a:r>
              <a:rPr lang="fr-FR" dirty="0" smtClean="0"/>
              <a:t>Curiosité: </a:t>
            </a:r>
            <a:r>
              <a:rPr lang="fr-FR" dirty="0"/>
              <a:t>les chocs </a:t>
            </a:r>
            <a:r>
              <a:rPr lang="fr-FR" dirty="0" smtClean="0"/>
              <a:t>inflationnistes depuis 2022 (post-</a:t>
            </a:r>
            <a:r>
              <a:rPr lang="fr-FR" dirty="0" err="1" smtClean="0"/>
              <a:t>Covid</a:t>
            </a:r>
            <a:r>
              <a:rPr lang="fr-FR" dirty="0" smtClean="0"/>
              <a:t>, Ukraine, Iran) ont pesé sur les salaires et augmenté les profits, de sorte qu’on parle désormais, non plus de spirale salaires-prix mais de spirale profits-prix</a:t>
            </a:r>
          </a:p>
          <a:p>
            <a:r>
              <a:rPr lang="fr-FR" b="1" dirty="0"/>
              <a:t>P</a:t>
            </a:r>
            <a:r>
              <a:rPr lang="fr-FR" b="1" dirty="0" smtClean="0"/>
              <a:t>aradoxe</a:t>
            </a:r>
            <a:r>
              <a:rPr lang="fr-FR" dirty="0"/>
              <a:t> : la lutte contre l’inflation à partir des années 1980 a conduit à une déformation durable du partage du revenu national au détriment des salaires et en faveur des profits, et les chocs inflationnistes exogènes depuis </a:t>
            </a:r>
            <a:r>
              <a:rPr lang="fr-FR" dirty="0" smtClean="0"/>
              <a:t>2022 </a:t>
            </a:r>
            <a:r>
              <a:rPr lang="fr-FR" dirty="0"/>
              <a:t>aggravent encore cette déformation. Pile les salariés perdent, face les capitalistes gagnent. </a:t>
            </a:r>
            <a:endParaRPr lang="fr-FR" dirty="0"/>
          </a:p>
        </p:txBody>
      </p:sp>
    </p:spTree>
    <p:extLst>
      <p:ext uri="{BB962C8B-B14F-4D97-AF65-F5344CB8AC3E}">
        <p14:creationId xmlns:p14="http://schemas.microsoft.com/office/powerpoint/2010/main" val="16892512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7. CONCLUSION</a:t>
            </a:r>
            <a:r>
              <a:rPr lang="fr-FR" dirty="0"/>
              <a:t/>
            </a:r>
            <a:br>
              <a:rPr lang="fr-FR" dirty="0"/>
            </a:b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a:t>Depuis le déclenchement de la crise en 2008, un intérêt pour les inégalités de revenu et de patrimoine a réapparu. </a:t>
            </a:r>
            <a:endParaRPr lang="fr-FR" dirty="0" smtClean="0"/>
          </a:p>
          <a:p>
            <a:r>
              <a:rPr lang="fr-FR" dirty="0" smtClean="0"/>
              <a:t>Néanmoins, grille de lecture: riches </a:t>
            </a:r>
            <a:r>
              <a:rPr lang="fr-FR" i="1" dirty="0" smtClean="0"/>
              <a:t>vs</a:t>
            </a:r>
            <a:r>
              <a:rPr lang="fr-FR" dirty="0" smtClean="0"/>
              <a:t> pauvres et non profits </a:t>
            </a:r>
            <a:r>
              <a:rPr lang="fr-FR" i="1" dirty="0" smtClean="0"/>
              <a:t>vs</a:t>
            </a:r>
            <a:r>
              <a:rPr lang="fr-FR" dirty="0" smtClean="0"/>
              <a:t> salaires</a:t>
            </a:r>
          </a:p>
          <a:p>
            <a:r>
              <a:rPr lang="fr-FR" dirty="0" smtClean="0"/>
              <a:t>Cela explique l’absence de renouvellement de </a:t>
            </a:r>
            <a:r>
              <a:rPr lang="fr-FR" dirty="0"/>
              <a:t>la pensée économique, </a:t>
            </a:r>
            <a:r>
              <a:rPr lang="fr-FR" dirty="0" smtClean="0"/>
              <a:t>qui, malgré l’avertissement de 2008, </a:t>
            </a:r>
            <a:r>
              <a:rPr lang="fr-FR" dirty="0"/>
              <a:t>continue à ignorer une question qui a été centrale pendant le premier siècle de sa formation et après la grande crise des années 1930.</a:t>
            </a:r>
            <a:endParaRPr lang="fr-FR" dirty="0"/>
          </a:p>
        </p:txBody>
      </p:sp>
    </p:spTree>
    <p:extLst>
      <p:ext uri="{BB962C8B-B14F-4D97-AF65-F5344CB8AC3E}">
        <p14:creationId xmlns:p14="http://schemas.microsoft.com/office/powerpoint/2010/main" val="29343610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a:bodyPr>
          <a:lstStyle/>
          <a:p>
            <a:r>
              <a:rPr lang="fr-FR" dirty="0"/>
              <a:t>C</a:t>
            </a:r>
            <a:r>
              <a:rPr lang="fr-FR" dirty="0" smtClean="0"/>
              <a:t>’est </a:t>
            </a:r>
            <a:r>
              <a:rPr lang="fr-FR" dirty="0"/>
              <a:t>là où l’historien de la pensée économique peut intervenir : pour lutter contre cette amnésie et réhabiliter des manières de </a:t>
            </a:r>
            <a:r>
              <a:rPr lang="fr-FR" i="1" dirty="0"/>
              <a:t>penser </a:t>
            </a:r>
            <a:r>
              <a:rPr lang="fr-FR" i="1" dirty="0" smtClean="0"/>
              <a:t>autrement</a:t>
            </a:r>
            <a:r>
              <a:rPr lang="fr-FR" dirty="0" smtClean="0"/>
              <a:t>.</a:t>
            </a:r>
          </a:p>
          <a:p>
            <a:r>
              <a:rPr lang="fr-FR" dirty="0"/>
              <a:t>C</a:t>
            </a:r>
            <a:r>
              <a:rPr lang="fr-FR" dirty="0" smtClean="0"/>
              <a:t>omment </a:t>
            </a:r>
            <a:r>
              <a:rPr lang="fr-FR" dirty="0"/>
              <a:t>en est-on arrivé à penser aujourd’hui ce que nous pensons de l’économie ? </a:t>
            </a:r>
            <a:endParaRPr lang="fr-FR" dirty="0" smtClean="0"/>
          </a:p>
          <a:p>
            <a:r>
              <a:rPr lang="fr-FR" dirty="0" smtClean="0"/>
              <a:t>Une telle démarche </a:t>
            </a:r>
            <a:r>
              <a:rPr lang="fr-FR" dirty="0"/>
              <a:t>a nécessairement une dimension critique de l’état actuel de la science économique</a:t>
            </a:r>
            <a:r>
              <a:rPr lang="fr-FR" dirty="0" smtClean="0"/>
              <a:t>.</a:t>
            </a:r>
          </a:p>
          <a:p>
            <a:r>
              <a:rPr lang="fr-FR" dirty="0" smtClean="0"/>
              <a:t>Thème : les inégalités.</a:t>
            </a:r>
            <a:endParaRPr lang="fr-FR" dirty="0"/>
          </a:p>
        </p:txBody>
      </p:sp>
    </p:spTree>
    <p:extLst>
      <p:ext uri="{BB962C8B-B14F-4D97-AF65-F5344CB8AC3E}">
        <p14:creationId xmlns:p14="http://schemas.microsoft.com/office/powerpoint/2010/main" val="8996551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76672"/>
            <a:ext cx="8229600" cy="1143000"/>
          </a:xfrm>
        </p:spPr>
        <p:txBody>
          <a:bodyPr>
            <a:noAutofit/>
          </a:bodyPr>
          <a:lstStyle/>
          <a:p>
            <a:r>
              <a:rPr lang="fr-FR" sz="2400" b="1" dirty="0"/>
              <a:t>2. UNE CONSTRUCTION DE LA SCIENCE ÉCONOMIQUE AUTOUR DES INÉGALITÉS ENTRE CLASSES SOCIALES : 1750-1870</a:t>
            </a:r>
            <a:r>
              <a:rPr lang="fr-FR" sz="2400" dirty="0"/>
              <a:t/>
            </a:r>
            <a:br>
              <a:rPr lang="fr-FR" sz="2400" dirty="0"/>
            </a:br>
            <a:endParaRPr lang="fr-FR" sz="2400" dirty="0"/>
          </a:p>
        </p:txBody>
      </p:sp>
      <p:sp>
        <p:nvSpPr>
          <p:cNvPr id="3" name="Espace réservé du contenu 2"/>
          <p:cNvSpPr>
            <a:spLocks noGrp="1"/>
          </p:cNvSpPr>
          <p:nvPr>
            <p:ph idx="1"/>
          </p:nvPr>
        </p:nvSpPr>
        <p:spPr/>
        <p:txBody>
          <a:bodyPr>
            <a:normAutofit fontScale="92500" lnSpcReduction="10000"/>
          </a:bodyPr>
          <a:lstStyle/>
          <a:p>
            <a:r>
              <a:rPr lang="fr-FR" dirty="0"/>
              <a:t>S</a:t>
            </a:r>
            <a:r>
              <a:rPr lang="fr-FR" dirty="0" smtClean="0"/>
              <a:t>econde </a:t>
            </a:r>
            <a:r>
              <a:rPr lang="fr-FR" dirty="0"/>
              <a:t>moitié du XVIème </a:t>
            </a:r>
            <a:r>
              <a:rPr lang="fr-FR" dirty="0" smtClean="0"/>
              <a:t>siècle: émergence du « mercantilisme »: le prince </a:t>
            </a:r>
            <a:r>
              <a:rPr lang="fr-FR" dirty="0"/>
              <a:t>+</a:t>
            </a:r>
            <a:r>
              <a:rPr lang="fr-FR" dirty="0" smtClean="0"/>
              <a:t> </a:t>
            </a:r>
            <a:r>
              <a:rPr lang="fr-FR" dirty="0"/>
              <a:t>le commerce </a:t>
            </a:r>
            <a:r>
              <a:rPr lang="fr-FR" dirty="0" smtClean="0"/>
              <a:t>extérieur.</a:t>
            </a:r>
          </a:p>
          <a:p>
            <a:r>
              <a:rPr lang="fr-FR" dirty="0"/>
              <a:t>M</a:t>
            </a:r>
            <a:r>
              <a:rPr lang="fr-FR" dirty="0" smtClean="0"/>
              <a:t>ilieu </a:t>
            </a:r>
            <a:r>
              <a:rPr lang="fr-FR" dirty="0"/>
              <a:t>du XVIIIème </a:t>
            </a:r>
            <a:r>
              <a:rPr lang="fr-FR" dirty="0" smtClean="0"/>
              <a:t>siècle : autonomisation </a:t>
            </a:r>
            <a:r>
              <a:rPr lang="fr-FR" dirty="0"/>
              <a:t>de l’économie par rapport à l’ordre politique</a:t>
            </a:r>
            <a:r>
              <a:rPr lang="fr-FR" dirty="0" smtClean="0"/>
              <a:t>.</a:t>
            </a:r>
          </a:p>
          <a:p>
            <a:r>
              <a:rPr lang="fr-FR" dirty="0" smtClean="0"/>
              <a:t>David Hume (1752): </a:t>
            </a:r>
            <a:r>
              <a:rPr lang="fr-FR" dirty="0"/>
              <a:t>il est impossible pour une nation de s’enrichir durablement grâce au commerce extérieur</a:t>
            </a:r>
            <a:r>
              <a:rPr lang="fr-FR" dirty="0" smtClean="0"/>
              <a:t>.</a:t>
            </a:r>
          </a:p>
          <a:p>
            <a:r>
              <a:rPr lang="fr-FR" dirty="0"/>
              <a:t>La cause de son enrichissement est à trouver dans l’activité économique interne.</a:t>
            </a:r>
            <a:endParaRPr lang="fr-FR" dirty="0" smtClean="0"/>
          </a:p>
          <a:p>
            <a:pPr marL="0" indent="0">
              <a:buNone/>
            </a:pPr>
            <a:endParaRPr lang="fr-FR" dirty="0"/>
          </a:p>
        </p:txBody>
      </p:sp>
    </p:spTree>
    <p:extLst>
      <p:ext uri="{BB962C8B-B14F-4D97-AF65-F5344CB8AC3E}">
        <p14:creationId xmlns:p14="http://schemas.microsoft.com/office/powerpoint/2010/main" val="2041857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smtClean="0"/>
              <a:t>François Quesnay (1758): </a:t>
            </a:r>
            <a:r>
              <a:rPr lang="fr-FR" i="1" dirty="0" smtClean="0"/>
              <a:t>Tableau économique</a:t>
            </a:r>
          </a:p>
          <a:p>
            <a:pPr marL="0" indent="0">
              <a:buNone/>
            </a:pPr>
            <a:r>
              <a:rPr lang="fr-FR" dirty="0" smtClean="0"/>
              <a:t>- L’économie </a:t>
            </a:r>
            <a:r>
              <a:rPr lang="fr-FR" dirty="0"/>
              <a:t>est structurée en trois classes </a:t>
            </a:r>
            <a:r>
              <a:rPr lang="fr-FR" dirty="0" smtClean="0"/>
              <a:t>sociales (productive, propriétaires, stérile).</a:t>
            </a:r>
          </a:p>
          <a:p>
            <a:pPr marL="0" indent="0">
              <a:buNone/>
            </a:pPr>
            <a:r>
              <a:rPr lang="fr-FR" dirty="0" smtClean="0"/>
              <a:t>- Nécessité d’une</a:t>
            </a:r>
            <a:r>
              <a:rPr lang="fr-FR" i="1" dirty="0" smtClean="0"/>
              <a:t> </a:t>
            </a:r>
            <a:r>
              <a:rPr lang="fr-FR" dirty="0"/>
              <a:t>libre circulation des biens entre </a:t>
            </a:r>
            <a:r>
              <a:rPr lang="fr-FR" dirty="0" smtClean="0"/>
              <a:t>ces </a:t>
            </a:r>
            <a:r>
              <a:rPr lang="fr-FR" dirty="0"/>
              <a:t>trois </a:t>
            </a:r>
            <a:r>
              <a:rPr lang="fr-FR" dirty="0" smtClean="0"/>
              <a:t>classes.</a:t>
            </a:r>
          </a:p>
          <a:p>
            <a:r>
              <a:rPr lang="fr-FR" dirty="0"/>
              <a:t>L</a:t>
            </a:r>
            <a:r>
              <a:rPr lang="fr-FR" dirty="0" smtClean="0"/>
              <a:t>ibéralisme </a:t>
            </a:r>
            <a:r>
              <a:rPr lang="fr-FR" dirty="0"/>
              <a:t>des relations marchandes </a:t>
            </a:r>
            <a:r>
              <a:rPr lang="fr-FR" dirty="0" smtClean="0"/>
              <a:t>+  vision </a:t>
            </a:r>
            <a:r>
              <a:rPr lang="fr-FR" dirty="0"/>
              <a:t>inégalitaire de la </a:t>
            </a:r>
            <a:r>
              <a:rPr lang="fr-FR" dirty="0" smtClean="0"/>
              <a:t>production.</a:t>
            </a:r>
            <a:endParaRPr lang="fr-FR" i="1" dirty="0"/>
          </a:p>
        </p:txBody>
      </p:sp>
    </p:spTree>
    <p:extLst>
      <p:ext uri="{BB962C8B-B14F-4D97-AF65-F5344CB8AC3E}">
        <p14:creationId xmlns:p14="http://schemas.microsoft.com/office/powerpoint/2010/main" val="1946761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20000"/>
          </a:bodyPr>
          <a:lstStyle/>
          <a:p>
            <a:r>
              <a:rPr lang="fr-FR" dirty="0" smtClean="0"/>
              <a:t>Adam Smith (1776): </a:t>
            </a:r>
            <a:r>
              <a:rPr lang="fr-FR" dirty="0"/>
              <a:t>le père de l’économie politique comme science du </a:t>
            </a:r>
            <a:r>
              <a:rPr lang="fr-FR" dirty="0" smtClean="0"/>
              <a:t>capitalisme.</a:t>
            </a:r>
          </a:p>
          <a:p>
            <a:r>
              <a:rPr lang="fr-FR" dirty="0" smtClean="0"/>
              <a:t>Trois classes percevant des revenus différents:</a:t>
            </a:r>
          </a:p>
          <a:p>
            <a:pPr marL="0" indent="0">
              <a:buNone/>
            </a:pPr>
            <a:r>
              <a:rPr lang="fr-FR" dirty="0"/>
              <a:t>t</a:t>
            </a:r>
            <a:r>
              <a:rPr lang="fr-FR" dirty="0" smtClean="0"/>
              <a:t>ravailleurs (salaires), capitalistes (profits), propriétaires fonciers (rentes).</a:t>
            </a:r>
          </a:p>
          <a:p>
            <a:r>
              <a:rPr lang="fr-FR" dirty="0"/>
              <a:t>D</a:t>
            </a:r>
            <a:r>
              <a:rPr lang="fr-FR" dirty="0" smtClean="0"/>
              <a:t>ouble </a:t>
            </a:r>
            <a:r>
              <a:rPr lang="fr-FR" dirty="0"/>
              <a:t>rôle </a:t>
            </a:r>
            <a:r>
              <a:rPr lang="fr-FR" dirty="0" smtClean="0"/>
              <a:t>du marché dans </a:t>
            </a:r>
            <a:r>
              <a:rPr lang="fr-FR" dirty="0"/>
              <a:t>le progrès des richesses : </a:t>
            </a:r>
            <a:r>
              <a:rPr lang="fr-FR" dirty="0" smtClean="0"/>
              <a:t>stimule la productivité et satisfait l’intérêt collectif.</a:t>
            </a:r>
          </a:p>
          <a:p>
            <a:r>
              <a:rPr lang="fr-FR" dirty="0" smtClean="0"/>
              <a:t>Rôle central des capitalistes (investissement) + « main invisible » du marché.  </a:t>
            </a:r>
            <a:endParaRPr lang="fr-FR" dirty="0"/>
          </a:p>
        </p:txBody>
      </p:sp>
    </p:spTree>
    <p:extLst>
      <p:ext uri="{BB962C8B-B14F-4D97-AF65-F5344CB8AC3E}">
        <p14:creationId xmlns:p14="http://schemas.microsoft.com/office/powerpoint/2010/main" val="41510537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t>David Ricardo </a:t>
            </a:r>
            <a:r>
              <a:rPr lang="fr-FR" dirty="0" smtClean="0"/>
              <a:t>(1817) radicalise Smith:</a:t>
            </a:r>
          </a:p>
          <a:p>
            <a:pPr marL="0" indent="0">
              <a:buNone/>
            </a:pPr>
            <a:r>
              <a:rPr lang="fr-FR" dirty="0" smtClean="0"/>
              <a:t>- Relation </a:t>
            </a:r>
            <a:r>
              <a:rPr lang="fr-FR" dirty="0"/>
              <a:t>inverse entre les salaires et les </a:t>
            </a:r>
            <a:r>
              <a:rPr lang="fr-FR" dirty="0" smtClean="0"/>
              <a:t>profits, ce qui compromet à long terme l’investissement.</a:t>
            </a:r>
          </a:p>
          <a:p>
            <a:pPr marL="0" indent="0">
              <a:buNone/>
            </a:pPr>
            <a:r>
              <a:rPr lang="fr-FR" dirty="0" smtClean="0"/>
              <a:t>- Le cœur du capitalisme n’est pas le marché mais les conditions de production.</a:t>
            </a:r>
          </a:p>
          <a:p>
            <a:r>
              <a:rPr lang="fr-FR" dirty="0" smtClean="0"/>
              <a:t>Mais le libre-échange international? Pour importer les biens-salaire moins cher.</a:t>
            </a:r>
            <a:endParaRPr lang="fr-FR" dirty="0"/>
          </a:p>
        </p:txBody>
      </p:sp>
    </p:spTree>
    <p:extLst>
      <p:ext uri="{BB962C8B-B14F-4D97-AF65-F5344CB8AC3E}">
        <p14:creationId xmlns:p14="http://schemas.microsoft.com/office/powerpoint/2010/main" val="28877689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67544" y="1124744"/>
            <a:ext cx="8229600" cy="4525963"/>
          </a:xfrm>
        </p:spPr>
        <p:txBody>
          <a:bodyPr>
            <a:normAutofit fontScale="85000" lnSpcReduction="10000"/>
          </a:bodyPr>
          <a:lstStyle/>
          <a:p>
            <a:r>
              <a:rPr lang="fr-FR" dirty="0"/>
              <a:t>D</a:t>
            </a:r>
            <a:r>
              <a:rPr lang="fr-FR" dirty="0" smtClean="0"/>
              <a:t>igression sur l’actualité</a:t>
            </a:r>
            <a:r>
              <a:rPr lang="fr-FR" dirty="0"/>
              <a:t> </a:t>
            </a:r>
            <a:r>
              <a:rPr lang="fr-FR" dirty="0" smtClean="0"/>
              <a:t>de Ricardo à propos des inégalités.</a:t>
            </a:r>
          </a:p>
          <a:p>
            <a:r>
              <a:rPr lang="fr-FR" dirty="0"/>
              <a:t>P</a:t>
            </a:r>
            <a:r>
              <a:rPr lang="fr-FR" dirty="0" smtClean="0"/>
              <a:t>lace </a:t>
            </a:r>
            <a:r>
              <a:rPr lang="fr-FR" dirty="0"/>
              <a:t>centrale aux déterminants de la répartition du revenu national entre les salaires des travailleurs et les profits des capitalistes</a:t>
            </a:r>
            <a:r>
              <a:rPr lang="fr-FR" dirty="0" smtClean="0"/>
              <a:t>.</a:t>
            </a:r>
          </a:p>
          <a:p>
            <a:r>
              <a:rPr lang="fr-FR" dirty="0" smtClean="0"/>
              <a:t>Or les salaires dépendent des prix des biens nécessaires aux travailleurs.</a:t>
            </a:r>
          </a:p>
          <a:p>
            <a:r>
              <a:rPr lang="fr-FR" dirty="0" smtClean="0"/>
              <a:t>Aujourd’hui: </a:t>
            </a:r>
            <a:r>
              <a:rPr lang="fr-FR" dirty="0"/>
              <a:t>« dépenses contraintes </a:t>
            </a:r>
            <a:r>
              <a:rPr lang="fr-FR" dirty="0" smtClean="0"/>
              <a:t>». </a:t>
            </a:r>
          </a:p>
          <a:p>
            <a:r>
              <a:rPr lang="fr-FR" dirty="0" smtClean="0"/>
              <a:t>Expérience récente: </a:t>
            </a:r>
            <a:r>
              <a:rPr lang="fr-FR" dirty="0"/>
              <a:t>hausse des prix </a:t>
            </a:r>
            <a:r>
              <a:rPr lang="fr-FR" dirty="0" smtClean="0"/>
              <a:t>de l’alimentation ou de l’énergie a conduit </a:t>
            </a:r>
            <a:r>
              <a:rPr lang="fr-FR" dirty="0"/>
              <a:t>42 % des Français à réduire des dépenses vitales comme </a:t>
            </a:r>
            <a:r>
              <a:rPr lang="fr-FR" dirty="0" smtClean="0"/>
              <a:t>la </a:t>
            </a:r>
            <a:r>
              <a:rPr lang="fr-FR" dirty="0"/>
              <a:t>santé.</a:t>
            </a:r>
          </a:p>
        </p:txBody>
      </p:sp>
    </p:spTree>
    <p:extLst>
      <p:ext uri="{BB962C8B-B14F-4D97-AF65-F5344CB8AC3E}">
        <p14:creationId xmlns:p14="http://schemas.microsoft.com/office/powerpoint/2010/main" val="13601398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836712"/>
            <a:ext cx="8229600" cy="1143000"/>
          </a:xfrm>
        </p:spPr>
        <p:txBody>
          <a:bodyPr>
            <a:noAutofit/>
          </a:bodyPr>
          <a:lstStyle/>
          <a:p>
            <a:r>
              <a:rPr lang="fr-FR" sz="3200" b="1" dirty="0"/>
              <a:t>3. LA « RÉVOLUTION MARGINALISTE » ET LE TRIOMPHE DE « L’HOMO ECONOMICUS » : 1870-1930 </a:t>
            </a:r>
            <a:r>
              <a:rPr lang="fr-FR" sz="3200" dirty="0"/>
              <a:t/>
            </a:r>
            <a:br>
              <a:rPr lang="fr-FR" sz="3200" dirty="0"/>
            </a:br>
            <a:endParaRPr lang="fr-FR" sz="3200" dirty="0"/>
          </a:p>
        </p:txBody>
      </p:sp>
      <p:sp>
        <p:nvSpPr>
          <p:cNvPr id="3" name="Espace réservé du contenu 2"/>
          <p:cNvSpPr>
            <a:spLocks noGrp="1"/>
          </p:cNvSpPr>
          <p:nvPr>
            <p:ph idx="1"/>
          </p:nvPr>
        </p:nvSpPr>
        <p:spPr>
          <a:xfrm>
            <a:off x="395536" y="1988840"/>
            <a:ext cx="8229600" cy="4525963"/>
          </a:xfrm>
        </p:spPr>
        <p:txBody>
          <a:bodyPr>
            <a:normAutofit fontScale="92500" lnSpcReduction="20000"/>
          </a:bodyPr>
          <a:lstStyle/>
          <a:p>
            <a:r>
              <a:rPr lang="fr-FR" dirty="0"/>
              <a:t>Ricardo </a:t>
            </a:r>
            <a:r>
              <a:rPr lang="fr-FR" dirty="0" smtClean="0"/>
              <a:t>ambivalent</a:t>
            </a:r>
            <a:r>
              <a:rPr lang="fr-FR" dirty="0"/>
              <a:t> : </a:t>
            </a:r>
            <a:r>
              <a:rPr lang="fr-FR" dirty="0" smtClean="0"/>
              <a:t>défend le </a:t>
            </a:r>
            <a:r>
              <a:rPr lang="fr-FR" dirty="0"/>
              <a:t>capitalisme </a:t>
            </a:r>
            <a:r>
              <a:rPr lang="fr-FR" dirty="0" smtClean="0"/>
              <a:t>et dévoile </a:t>
            </a:r>
            <a:r>
              <a:rPr lang="fr-FR" dirty="0"/>
              <a:t>l’inégalité structurelle de ce </a:t>
            </a:r>
            <a:r>
              <a:rPr lang="fr-FR" dirty="0" smtClean="0"/>
              <a:t>système. </a:t>
            </a:r>
          </a:p>
          <a:p>
            <a:r>
              <a:rPr lang="fr-FR" dirty="0" smtClean="0"/>
              <a:t>Après le milieu </a:t>
            </a:r>
            <a:r>
              <a:rPr lang="fr-FR" dirty="0"/>
              <a:t>du XIXème </a:t>
            </a:r>
            <a:r>
              <a:rPr lang="fr-FR" dirty="0" smtClean="0"/>
              <a:t>siècle: divergence sur son héritage:</a:t>
            </a:r>
          </a:p>
          <a:p>
            <a:pPr marL="0" indent="0">
              <a:buNone/>
            </a:pPr>
            <a:r>
              <a:rPr lang="fr-FR" dirty="0" smtClean="0"/>
              <a:t>- « Socialistes </a:t>
            </a:r>
            <a:r>
              <a:rPr lang="fr-FR" dirty="0" err="1" smtClean="0"/>
              <a:t>ricardiens</a:t>
            </a:r>
            <a:r>
              <a:rPr lang="fr-FR" dirty="0" smtClean="0"/>
              <a:t> » + Karl Marx (1867)</a:t>
            </a:r>
          </a:p>
          <a:p>
            <a:pPr marL="0" indent="0">
              <a:buNone/>
            </a:pPr>
            <a:r>
              <a:rPr lang="fr-FR" dirty="0" smtClean="0"/>
              <a:t>- « Révolution marginaliste »: Léon Walras (1874-1900), Alfred Marshall (1890)</a:t>
            </a:r>
          </a:p>
          <a:p>
            <a:r>
              <a:rPr lang="fr-FR" dirty="0"/>
              <a:t>C</a:t>
            </a:r>
            <a:r>
              <a:rPr lang="fr-FR" dirty="0" smtClean="0"/>
              <a:t>omportement </a:t>
            </a:r>
            <a:r>
              <a:rPr lang="fr-FR" dirty="0"/>
              <a:t>de l’individu, </a:t>
            </a:r>
            <a:r>
              <a:rPr lang="fr-FR" dirty="0" smtClean="0"/>
              <a:t>avec la même </a:t>
            </a:r>
            <a:r>
              <a:rPr lang="fr-FR" dirty="0"/>
              <a:t>logique de </a:t>
            </a:r>
            <a:r>
              <a:rPr lang="fr-FR" dirty="0" smtClean="0"/>
              <a:t>maximisation </a:t>
            </a:r>
            <a:r>
              <a:rPr lang="fr-FR" dirty="0"/>
              <a:t>sous contrainte, quelle que soit la catégorie sociale à laquelle il </a:t>
            </a:r>
            <a:r>
              <a:rPr lang="fr-FR" dirty="0" smtClean="0"/>
              <a:t>appartient (« </a:t>
            </a:r>
            <a:r>
              <a:rPr lang="fr-FR" i="1" dirty="0" smtClean="0"/>
              <a:t>homo </a:t>
            </a:r>
            <a:r>
              <a:rPr lang="fr-FR" i="1" dirty="0" err="1" smtClean="0"/>
              <a:t>economicus</a:t>
            </a:r>
            <a:r>
              <a:rPr lang="fr-FR" dirty="0" smtClean="0"/>
              <a:t> »)</a:t>
            </a:r>
            <a:endParaRPr lang="fr-FR" dirty="0"/>
          </a:p>
        </p:txBody>
      </p:sp>
    </p:spTree>
    <p:extLst>
      <p:ext uri="{BB962C8B-B14F-4D97-AF65-F5344CB8AC3E}">
        <p14:creationId xmlns:p14="http://schemas.microsoft.com/office/powerpoint/2010/main" val="131609703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TotalTime>
  <Words>888</Words>
  <Application>Microsoft Office PowerPoint</Application>
  <PresentationFormat>Affichage à l'écran (4:3)</PresentationFormat>
  <Paragraphs>123</Paragraphs>
  <Slides>29</Slides>
  <Notes>0</Notes>
  <HiddenSlides>0</HiddenSlides>
  <MMClips>0</MMClips>
  <ScaleCrop>false</ScaleCrop>
  <HeadingPairs>
    <vt:vector size="4" baseType="variant">
      <vt:variant>
        <vt:lpstr>Thème</vt:lpstr>
      </vt:variant>
      <vt:variant>
        <vt:i4>1</vt:i4>
      </vt:variant>
      <vt:variant>
        <vt:lpstr>Titres des diapositives</vt:lpstr>
      </vt:variant>
      <vt:variant>
        <vt:i4>29</vt:i4>
      </vt:variant>
    </vt:vector>
  </HeadingPairs>
  <TitlesOfParts>
    <vt:vector size="30" baseType="lpstr">
      <vt:lpstr>Thème Office</vt:lpstr>
      <vt:lpstr>UNE BRÈVE HISTOIRE DE LA PENSÉE ÉCONOMIQUE SUR LES INÉGALITÉS </vt:lpstr>
      <vt:lpstr>1. POURQUOI UNE HISTOIRE DE LA PENSÉE ÉCONOMIQUE ? </vt:lpstr>
      <vt:lpstr>Présentation PowerPoint</vt:lpstr>
      <vt:lpstr>2. UNE CONSTRUCTION DE LA SCIENCE ÉCONOMIQUE AUTOUR DES INÉGALITÉS ENTRE CLASSES SOCIALES : 1750-1870 </vt:lpstr>
      <vt:lpstr>Présentation PowerPoint</vt:lpstr>
      <vt:lpstr>Présentation PowerPoint</vt:lpstr>
      <vt:lpstr>Présentation PowerPoint</vt:lpstr>
      <vt:lpstr>Présentation PowerPoint</vt:lpstr>
      <vt:lpstr>3. LA « RÉVOLUTION MARGINALISTE » ET LE TRIOMPHE DE « L’HOMO ECONOMICUS » : 1870-1930  </vt:lpstr>
      <vt:lpstr>Présentation PowerPoint</vt:lpstr>
      <vt:lpstr>4. LA « RÉVOLUTION KEYNÉSIENNE »  ET LE RETOUR DES INÉGALITÉS DE STATUT :  1930-1970   </vt:lpstr>
      <vt:lpstr>Présentation PowerPoint</vt:lpstr>
      <vt:lpstr>Présentation PowerPoint</vt:lpstr>
      <vt:lpstr>Présentation PowerPoint</vt:lpstr>
      <vt:lpstr>5. LA « CONTRE-RÉVOLUTION » NÉO-LIBÉRALE ET LE RETOUR D’UN « HOMO ECONOMICUS » AUGMENTÉ : 1970 À AUJOURD’HUI  </vt:lpstr>
      <vt:lpstr>Présentation PowerPoint</vt:lpstr>
      <vt:lpstr>Présentation PowerPoint</vt:lpstr>
      <vt:lpstr>6. QUELLES INÉGALITÉS ?</vt:lpstr>
      <vt:lpstr>L’arbre : les inégalités de revenu et de patrimoine  en faveur des « très riches » </vt:lpstr>
      <vt:lpstr>Présentation PowerPoint</vt:lpstr>
      <vt:lpstr>Présentation PowerPoint</vt:lpstr>
      <vt:lpstr>Présentation PowerPoint</vt:lpstr>
      <vt:lpstr>Présentation PowerPoint</vt:lpstr>
      <vt:lpstr>Présentation PowerPoint</vt:lpstr>
      <vt:lpstr>La forêt : la répartition du revenu national  en salaires et profits </vt:lpstr>
      <vt:lpstr>Présentation PowerPoint</vt:lpstr>
      <vt:lpstr>Présentation PowerPoint</vt:lpstr>
      <vt:lpstr>Présentation PowerPoint</vt:lpstr>
      <vt:lpstr>7. CONCLUSION </vt:lpstr>
    </vt:vector>
  </TitlesOfParts>
  <Company>univ_Paris8</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univ</dc:creator>
  <cp:lastModifiedBy>univ</cp:lastModifiedBy>
  <cp:revision>25</cp:revision>
  <dcterms:created xsi:type="dcterms:W3CDTF">2026-06-20T11:33:56Z</dcterms:created>
  <dcterms:modified xsi:type="dcterms:W3CDTF">2026-06-23T13:40:38Z</dcterms:modified>
</cp:coreProperties>
</file>