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8"/>
  </p:notesMasterIdLst>
  <p:sldIdLst>
    <p:sldId id="257" r:id="rId2"/>
    <p:sldId id="1295" r:id="rId3"/>
    <p:sldId id="1297" r:id="rId4"/>
    <p:sldId id="1307" r:id="rId5"/>
    <p:sldId id="1312" r:id="rId6"/>
    <p:sldId id="1302" r:id="rId7"/>
    <p:sldId id="1303" r:id="rId8"/>
    <p:sldId id="261" r:id="rId9"/>
    <p:sldId id="1308" r:id="rId10"/>
    <p:sldId id="266" r:id="rId11"/>
    <p:sldId id="1309" r:id="rId12"/>
    <p:sldId id="1310" r:id="rId13"/>
    <p:sldId id="579" r:id="rId14"/>
    <p:sldId id="1301" r:id="rId15"/>
    <p:sldId id="1315" r:id="rId16"/>
    <p:sldId id="1311" r:id="rId17"/>
    <p:sldId id="1299" r:id="rId18"/>
    <p:sldId id="295" r:id="rId19"/>
    <p:sldId id="611" r:id="rId20"/>
    <p:sldId id="1314" r:id="rId21"/>
    <p:sldId id="1316" r:id="rId22"/>
    <p:sldId id="256" r:id="rId23"/>
    <p:sldId id="1304" r:id="rId24"/>
    <p:sldId id="1305" r:id="rId25"/>
    <p:sldId id="1306" r:id="rId26"/>
    <p:sldId id="260" r:id="rId27"/>
    <p:sldId id="1317" r:id="rId28"/>
    <p:sldId id="1318" r:id="rId29"/>
    <p:sldId id="373" r:id="rId30"/>
    <p:sldId id="1293" r:id="rId31"/>
    <p:sldId id="1246" r:id="rId32"/>
    <p:sldId id="1254" r:id="rId33"/>
    <p:sldId id="322" r:id="rId34"/>
    <p:sldId id="1248" r:id="rId35"/>
    <p:sldId id="258" r:id="rId36"/>
    <p:sldId id="548" r:id="rId37"/>
    <p:sldId id="1290" r:id="rId38"/>
    <p:sldId id="1292" r:id="rId39"/>
    <p:sldId id="259" r:id="rId40"/>
    <p:sldId id="674" r:id="rId41"/>
    <p:sldId id="553" r:id="rId42"/>
    <p:sldId id="1257" r:id="rId43"/>
    <p:sldId id="290" r:id="rId44"/>
    <p:sldId id="326" r:id="rId45"/>
    <p:sldId id="281" r:id="rId46"/>
    <p:sldId id="306" r:id="rId4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0"/>
    <p:restoredTop sz="94655"/>
  </p:normalViewPr>
  <p:slideViewPr>
    <p:cSldViewPr snapToGrid="0" snapToObjects="1">
      <p:cViewPr varScale="1">
        <p:scale>
          <a:sx n="122" d="100"/>
          <a:sy n="122" d="100"/>
        </p:scale>
        <p:origin x="44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1"/>
  <c:style val="2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Investissements</c:v>
                </c:pt>
              </c:strCache>
            </c:strRef>
          </c:tx>
          <c:spPr>
            <a:solidFill>
              <a:srgbClr val="1E2761"/>
            </a:solidFill>
            <a:effectLst/>
          </c:spPr>
          <c:invertIfNegative val="0"/>
          <c:cat>
            <c:strRef>
              <c:f>Sheet1!$A$2:$A$15</c:f>
              <c:strCache>
                <c:ptCount val="1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2022</c:v>
                </c:pt>
              </c:strCache>
            </c:strRef>
          </c:cat>
          <c:val>
            <c:numRef>
              <c:f>Sheet1!$B$2:$B$15</c:f>
              <c:numCache>
                <c:formatCode>General</c:formatCode>
                <c:ptCount val="14"/>
                <c:pt idx="0">
                  <c:v>6.7</c:v>
                </c:pt>
                <c:pt idx="1">
                  <c:v>6.4</c:v>
                </c:pt>
                <c:pt idx="2">
                  <c:v>6.2</c:v>
                </c:pt>
                <c:pt idx="3">
                  <c:v>6.8</c:v>
                </c:pt>
                <c:pt idx="4">
                  <c:v>5.4</c:v>
                </c:pt>
                <c:pt idx="5">
                  <c:v>4.8</c:v>
                </c:pt>
                <c:pt idx="6">
                  <c:v>4.5</c:v>
                </c:pt>
                <c:pt idx="7">
                  <c:v>4.2</c:v>
                </c:pt>
                <c:pt idx="8">
                  <c:v>4.2</c:v>
                </c:pt>
                <c:pt idx="9">
                  <c:v>3.8</c:v>
                </c:pt>
                <c:pt idx="10">
                  <c:v>4</c:v>
                </c:pt>
                <c:pt idx="11">
                  <c:v>3.9</c:v>
                </c:pt>
                <c:pt idx="12">
                  <c:v>4.4000000000000004</c:v>
                </c:pt>
                <c:pt idx="13">
                  <c:v>5.0999999999999996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29-DC46-8686-DC53799CBD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94734554"/>
        <c:axId val="2094734552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100" b="0" i="0" u="none" strike="noStrike">
                <a:solidFill>
                  <a:srgbClr val="475569"/>
                </a:solidFill>
                <a:latin typeface="Arial"/>
              </a:defRPr>
            </a:pPr>
            <a:endParaRPr lang="fr-FR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6350" cap="flat">
              <a:solidFill>
                <a:srgbClr val="E2E8F0"/>
              </a:solidFill>
              <a:prstDash val="solid"/>
              <a:round/>
            </a:ln>
          </c:spPr>
        </c:majorGridlines>
        <c:title>
          <c:tx>
            <c:rich>
              <a:bodyPr/>
              <a:lstStyle/>
              <a:p>
                <a:pPr>
                  <a:defRPr sz="1100" b="0" i="0" u="none" strike="noStrike">
                    <a:solidFill>
                      <a:srgbClr val="475569"/>
                    </a:solidFill>
                    <a:latin typeface="Arial"/>
                  </a:defRPr>
                </a:pPr>
                <a:r>
                  <a:rPr lang="fr-FR" sz="1100" b="0" i="0" u="none" strike="noStrike">
                    <a:solidFill>
                      <a:srgbClr val="475569"/>
                    </a:solidFill>
                    <a:latin typeface="Arial"/>
                  </a:rPr>
                  <a:t>Md€</a:t>
                </a:r>
              </a:p>
            </c:rich>
          </c:tx>
          <c:overlay val="0"/>
        </c:title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100" b="0" i="0" u="none" strike="noStrike">
                <a:solidFill>
                  <a:srgbClr val="475569"/>
                </a:solidFill>
                <a:latin typeface="Arial"/>
              </a:defRPr>
            </a:pPr>
            <a:endParaRPr lang="fr-FR"/>
          </a:p>
        </c:txPr>
        <c:crossAx val="2094734554"/>
        <c:crosses val="autoZero"/>
        <c:crossBetween val="between"/>
      </c:valAx>
      <c:spPr>
        <a:solidFill>
          <a:srgbClr val="FFFFFF"/>
        </a:solidFill>
        <a:ln>
          <a:noFill/>
        </a:ln>
        <a:effectLst/>
      </c:spPr>
    </c:plotArea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1"/>
  <c:style val="2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Taux de vétusté</c:v>
                </c:pt>
              </c:strCache>
            </c:strRef>
          </c:tx>
          <c:spPr>
            <a:ln w="38100" cap="flat">
              <a:solidFill>
                <a:srgbClr val="C0392B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rgbClr val="C0392B"/>
              </a:solidFill>
              <a:ln w="9525" cap="flat">
                <a:solidFill>
                  <a:srgbClr val="C0392B"/>
                </a:solidFill>
                <a:prstDash val="solid"/>
                <a:round/>
              </a:ln>
              <a:effectLst/>
            </c:spPr>
          </c:marker>
          <c:dLbls>
            <c:numFmt formatCode="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0" i="0" u="none" strike="noStrike">
                    <a:solidFill>
                      <a:srgbClr val="C0392B"/>
                    </a:solidFill>
                    <a:latin typeface="Arial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51.3</c:v>
                </c:pt>
                <c:pt idx="1">
                  <c:v>52.8</c:v>
                </c:pt>
                <c:pt idx="2">
                  <c:v>54.1</c:v>
                </c:pt>
                <c:pt idx="3">
                  <c:v>55.6</c:v>
                </c:pt>
                <c:pt idx="4">
                  <c:v>57.1</c:v>
                </c:pt>
                <c:pt idx="5">
                  <c:v>58.3</c:v>
                </c:pt>
                <c:pt idx="6">
                  <c:v>59.3</c:v>
                </c:pt>
                <c:pt idx="7">
                  <c:v>60.1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D45-F848-A753-A22E16E09D08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094734554"/>
        <c:axId val="2094734552"/>
      </c:line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100" b="0" i="0" u="none" strike="noStrike">
                <a:solidFill>
                  <a:srgbClr val="475569"/>
                </a:solidFill>
                <a:latin typeface="Arial"/>
              </a:defRPr>
            </a:pPr>
            <a:endParaRPr lang="fr-FR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  <c:max val="65"/>
          <c:min val="45"/>
        </c:scaling>
        <c:delete val="0"/>
        <c:axPos val="l"/>
        <c:majorGridlines>
          <c:spPr>
            <a:ln w="6350" cap="flat">
              <a:solidFill>
                <a:srgbClr val="E2E8F0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100" b="0" i="0" u="none" strike="noStrike">
                <a:solidFill>
                  <a:srgbClr val="475569"/>
                </a:solidFill>
                <a:latin typeface="Arial"/>
              </a:defRPr>
            </a:pPr>
            <a:endParaRPr lang="fr-FR"/>
          </a:p>
        </c:txPr>
        <c:crossAx val="2094734554"/>
        <c:crosses val="autoZero"/>
        <c:crossBetween val="between"/>
      </c:valAx>
      <c:spPr>
        <a:solidFill>
          <a:srgbClr val="FFFFFF"/>
        </a:solidFill>
        <a:ln>
          <a:noFill/>
        </a:ln>
        <a:effectLst/>
      </c:spPr>
    </c:plotArea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1"/>
  <c:style val="2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Part moyenne</c:v>
                </c:pt>
              </c:strCache>
            </c:strRef>
          </c:tx>
          <c:spPr>
            <a:solidFill>
              <a:srgbClr val="1E2761"/>
            </a:solidFill>
            <a:effectLst/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0" i="0" u="none" strike="noStrike">
                    <a:solidFill>
                      <a:srgbClr val="1E2761"/>
                    </a:solidFill>
                    <a:latin typeface="Arial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Emprunts nouveaux</c:v>
                </c:pt>
                <c:pt idx="1">
                  <c:v>CAF nette</c:v>
                </c:pt>
                <c:pt idx="2">
                  <c:v>Subventions</c:v>
                </c:pt>
                <c:pt idx="3">
                  <c:v>Produits de cession</c:v>
                </c:pt>
                <c:pt idx="4">
                  <c:v>Aides Ségur*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54</c:v>
                </c:pt>
                <c:pt idx="1">
                  <c:v>25</c:v>
                </c:pt>
                <c:pt idx="2">
                  <c:v>17</c:v>
                </c:pt>
                <c:pt idx="3">
                  <c:v>6</c:v>
                </c:pt>
                <c:pt idx="4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47A-7046-BEA6-CD189987F1C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94734554"/>
        <c:axId val="2094734552"/>
      </c:barChart>
      <c:catAx>
        <c:axId val="209473455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100" b="0" i="0" u="none" strike="noStrike">
                <a:solidFill>
                  <a:srgbClr val="475569"/>
                </a:solidFill>
                <a:latin typeface="Arial"/>
              </a:defRPr>
            </a:pPr>
            <a:endParaRPr lang="fr-FR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</c:scaling>
        <c:delete val="0"/>
        <c:axPos val="b"/>
        <c:majorGridlines>
          <c:spPr>
            <a:ln w="6350" cap="flat">
              <a:solidFill>
                <a:srgbClr val="E2E8F0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100" b="0" i="0" u="none" strike="noStrike">
                <a:solidFill>
                  <a:srgbClr val="475569"/>
                </a:solidFill>
                <a:latin typeface="Arial"/>
              </a:defRPr>
            </a:pPr>
            <a:endParaRPr lang="fr-FR"/>
          </a:p>
        </c:txPr>
        <c:crossAx val="2094734554"/>
        <c:crosses val="autoZero"/>
        <c:crossBetween val="between"/>
      </c:valAx>
      <c:spPr>
        <a:solidFill>
          <a:srgbClr val="FFFFFF"/>
        </a:solidFill>
        <a:ln>
          <a:noFill/>
        </a:ln>
        <a:effectLst/>
      </c:spPr>
    </c:plotArea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01BBE6-10B8-9440-BEC4-57DE316CAE13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EBF46-2DBB-854A-9B78-868A4ED5A26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0562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5967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594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0642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dirty="0"/>
              <a:t>ISF vert ? rapport Pisani-Mahfouz (2023) : l’actif financier net des 10% les plus aisés = 3000 mds ; taxe exceptionnelle à 5% </a:t>
            </a:r>
            <a:r>
              <a:rPr lang="fr-FR" sz="1200" dirty="0">
                <a:sym typeface="Wingdings" pitchFamily="2" charset="2"/>
              </a:rPr>
              <a:t></a:t>
            </a:r>
            <a:r>
              <a:rPr lang="fr-FR" sz="1200" dirty="0"/>
              <a:t> 150 mds de recettes &lt;&lt; 34 mds x 7 ans = 238 mds nécessaires. Une contribution utile mais non suffisante !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041EDF-9279-4242-839F-0D8B7EF419E9}" type="slidenum">
              <a:rPr lang="fr-FR" smtClean="0"/>
              <a:t>46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72894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FB18CAE-9942-CC46-8DDE-F00D149129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A12128BD-516A-754A-993A-B248BF3A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3315CD-A99E-0C44-8E22-7AFA917579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7EE9-BB3E-A24C-860C-7ED5EF72383C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508200E-897A-3C4E-8057-D2B348D8B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D4DFCC5-9B62-7F40-AC36-6D71227F4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36CC4-19EC-7E4B-B195-93313C9431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589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9BE1D61-43D8-C54C-BB8C-57DA563A7C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F0AD809-F329-5241-A569-429E1DAFB4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F9ACB3E-274B-9546-8D0F-8286FFC25E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7EE9-BB3E-A24C-860C-7ED5EF72383C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9178A20-FCCD-F44B-AFB0-685497042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F23A38D-145B-734C-9251-4A21AFB5C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36CC4-19EC-7E4B-B195-93313C9431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0490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20605EC-0A04-5A4E-B4CE-985E3FE434A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72CE7210-9652-1642-84DB-AF443A26FE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6DEB55A-FD98-5B4C-8B6E-44EEDB5113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7EE9-BB3E-A24C-860C-7ED5EF72383C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4B0D26-BE08-834F-B269-F74BAF4FC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98006E2-843D-3E40-95D7-DFABA0FD04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36CC4-19EC-7E4B-B195-93313C9431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49673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4259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A33DBD-DA2F-C743-8EB2-7A9DCCAEC4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BC6FD7A-16B9-4D45-A0A3-38AC28B6D0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E20FF24-72C7-174D-9941-DC97A3FA0D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7EE9-BB3E-A24C-860C-7ED5EF72383C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914AB80-67D9-2E43-9EFC-6DDF1678C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DD03C50-E9FE-1141-AE3A-A28D160FB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36CC4-19EC-7E4B-B195-93313C9431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4775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182CB00-A881-C349-96E8-D006DF2E5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A8AA78D-EE0F-F040-89A2-8867636B85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635BE27-778F-604B-AB20-01FE23DE0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7EE9-BB3E-A24C-860C-7ED5EF72383C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11C2BF2-2B93-5F4F-861A-C7A0AA5CA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9112531-3AFC-8943-B622-0DE19585E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36CC4-19EC-7E4B-B195-93313C9431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3034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659954-B924-FC4B-B3B7-66AA2318F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3EA5A2C-D422-5342-AE7F-72DAA463B1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053DC49-460B-8341-96B1-10A88407E1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9EC0DB3-9A60-BF48-B73E-FFCF82F610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7EE9-BB3E-A24C-860C-7ED5EF72383C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CBEFE73-5776-C945-9473-047A6E83F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F749788-D953-6D40-8BB4-3F691FB39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36CC4-19EC-7E4B-B195-93313C9431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2066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FDD2F2F-968D-1E4D-873D-B2E8AD6FAB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5DF6CB7-B1B4-1642-8A14-599AA75E44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0115530-8B2E-AE44-A702-4554FFB087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A3E70F2-AA42-5A41-89BB-4DA2A816B6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14EB5591-5C62-4C46-9163-A1623C1777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290A1759-C9FC-B943-957F-BE96588B0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7EE9-BB3E-A24C-860C-7ED5EF72383C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8D18B46-916B-3441-B0D7-237755E86B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3A265F18-F54D-8242-BD76-CF99766E7F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36CC4-19EC-7E4B-B195-93313C9431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5783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83AA46-D309-A147-B0B0-BE205D9A07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75CED9B-41E9-FF41-A602-C62C0EF01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7EE9-BB3E-A24C-860C-7ED5EF72383C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0006319-1A8F-8F44-8319-446A317A25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5451FCB-70B2-3747-A804-04BD6D50D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36CC4-19EC-7E4B-B195-93313C9431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5057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CA79BD9-6726-3C41-B344-34BF08631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7EE9-BB3E-A24C-860C-7ED5EF72383C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C7B88387-CE1A-F54E-9BBD-7C9BC2633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A24F086-58B7-C541-839F-D6FE3CC3C4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36CC4-19EC-7E4B-B195-93313C9431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6515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5378EC-B005-1F4F-8A6F-F1C2EE3916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BD2964-C758-B049-912A-C41594D31C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E99DDDC-23BD-6343-83A3-1223F46FA1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B97A7F4-CDB6-D24D-A792-9060FFAFFF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7EE9-BB3E-A24C-860C-7ED5EF72383C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72ECE8E-05E6-E146-B392-66FEF5CFE3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16F0E8F-4D07-794B-BDA6-E89546E304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36CC4-19EC-7E4B-B195-93313C9431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0006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E821A0F-B188-254D-A0FF-1DAC5CE21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F275FC2-904F-754E-B6FB-7C5AE720C6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B8E1DA3-E290-734E-B9FF-F0F7D16489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0167DF2-55B1-284C-BBA8-ABDD59B74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7EE9-BB3E-A24C-860C-7ED5EF72383C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4403063-5352-6344-91E7-89765CF15E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73C45FE-A8C7-F44A-93F9-1131110A76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36CC4-19EC-7E4B-B195-93313C9431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2281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A19868E-1AEF-554B-9297-E87EEC5C5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71B3298-424B-2949-82FA-4E29892313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E76A969-1D08-7A48-8CFB-9FB0C8A171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A57EE9-BB3E-A24C-860C-7ED5EF72383C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5A2849B-0C46-3C46-BABB-BD1BEFE706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0AE210B-DACE-3E41-87C9-989DA5D90E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F36CC4-19EC-7E4B-B195-93313C9431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7850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eblen-institute.org/" TargetMode="External"/><Relationship Id="rId2" Type="http://schemas.openxmlformats.org/officeDocument/2006/relationships/hyperlink" Target="mailto:couppey@univ-paris1.fr" TargetMode="Externa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7" Type="http://schemas.openxmlformats.org/officeDocument/2006/relationships/image" Target="../media/image15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euil.com/ouvrage/l-argent-explique-a-ma-mere-et-a-son-banquier-jezabel-couppey-soubeyran/9782021565959" TargetMode="External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editionslesliensquiliberent.fr/livre-Le_pouvoir_de_la_monnaie-9791020924261-1-1-0-1.html" TargetMode="External"/><Relationship Id="rId4" Type="http://schemas.openxmlformats.org/officeDocument/2006/relationships/image" Target="../media/image25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3FA0903C-DACA-D94D-B59C-AEC2A98B5A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2065" y="378225"/>
            <a:ext cx="8555421" cy="1219348"/>
          </a:xfrm>
        </p:spPr>
        <p:txBody>
          <a:bodyPr>
            <a:normAutofit/>
          </a:bodyPr>
          <a:lstStyle/>
          <a:p>
            <a:pPr algn="ctr"/>
            <a:r>
              <a:rPr lang="fr-FR" b="1" i="1" dirty="0"/>
              <a:t>Mardi 30 juin 2026, Rennes</a:t>
            </a:r>
            <a:br>
              <a:rPr lang="fr-FR" b="1" i="1" dirty="0"/>
            </a:br>
            <a:r>
              <a:rPr lang="fr-FR" b="1" i="1" dirty="0"/>
              <a:t>Congrès national des internes de santé publique,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CB78B9A-7A53-B446-AB82-BD844D9A6A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155694" y="2073287"/>
            <a:ext cx="8447809" cy="4809634"/>
          </a:xfrm>
        </p:spPr>
        <p:txBody>
          <a:bodyPr>
            <a:normAutofit/>
          </a:bodyPr>
          <a:lstStyle/>
          <a:p>
            <a:pPr algn="ctr"/>
            <a:endParaRPr lang="fr-FR" sz="4000" b="1" dirty="0">
              <a:solidFill>
                <a:srgbClr val="0070C0"/>
              </a:solidFill>
            </a:endParaRPr>
          </a:p>
          <a:p>
            <a:pPr algn="ctr"/>
            <a:r>
              <a:rPr lang="fr-FR" sz="4000" b="1" dirty="0">
                <a:solidFill>
                  <a:srgbClr val="0070C0"/>
                </a:solidFill>
              </a:rPr>
              <a:t>Monnaie et financement </a:t>
            </a:r>
          </a:p>
          <a:p>
            <a:pPr algn="ctr"/>
            <a:r>
              <a:rPr lang="fr-FR" sz="4000" b="1" dirty="0">
                <a:solidFill>
                  <a:srgbClr val="0070C0"/>
                </a:solidFill>
              </a:rPr>
              <a:t>de la santé publique</a:t>
            </a:r>
          </a:p>
          <a:p>
            <a:pPr algn="ctr"/>
            <a:endParaRPr lang="fr-FR" sz="3000" dirty="0"/>
          </a:p>
          <a:p>
            <a:pPr algn="ctr"/>
            <a:endParaRPr lang="fr-FR" sz="3000" dirty="0"/>
          </a:p>
          <a:p>
            <a:pPr algn="ctr"/>
            <a:r>
              <a:rPr lang="fr-FR" sz="3000" dirty="0"/>
              <a:t>Jézabel Couppey-Soubeyran</a:t>
            </a:r>
            <a:r>
              <a:rPr lang="fr-FR" sz="2000" dirty="0"/>
              <a:t> </a:t>
            </a:r>
          </a:p>
          <a:p>
            <a:pPr algn="ctr"/>
            <a:r>
              <a:rPr lang="fr-FR" sz="2400" dirty="0"/>
              <a:t>Université Paris 1 Panthéon-Sorbonne (</a:t>
            </a:r>
            <a:r>
              <a:rPr lang="fr-FR" sz="2400" dirty="0">
                <a:hlinkClick r:id="rId2"/>
              </a:rPr>
              <a:t>couppey@univ-paris1.fr</a:t>
            </a:r>
            <a:r>
              <a:rPr lang="fr-FR" sz="2400" dirty="0"/>
              <a:t>)</a:t>
            </a:r>
          </a:p>
          <a:p>
            <a:pPr algn="ctr"/>
            <a:r>
              <a:rPr lang="fr-FR" sz="2400" dirty="0"/>
              <a:t>Institut Veblen (</a:t>
            </a:r>
            <a:r>
              <a:rPr lang="fr-FR" sz="2400" dirty="0">
                <a:solidFill>
                  <a:schemeClr val="accent2"/>
                </a:solidFill>
                <a:hlinkClick r:id="rId3"/>
              </a:rPr>
              <a:t>https://www.veblen-institute.org</a:t>
            </a:r>
            <a:r>
              <a:rPr lang="fr-FR" sz="2400" dirty="0"/>
              <a:t>) </a:t>
            </a:r>
          </a:p>
          <a:p>
            <a:pPr algn="ctr"/>
            <a:endParaRPr lang="fr-FR" sz="2000" dirty="0"/>
          </a:p>
          <a:p>
            <a:pPr algn="ctr"/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39168249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noFill/>
          <a:ln w="12700">
            <a:noFill/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87680" y="97536"/>
            <a:ext cx="11216640" cy="1072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3733" b="1" dirty="0">
                <a:latin typeface="Georgia" pitchFamily="34" charset="0"/>
                <a:ea typeface="Georgia" pitchFamily="34" charset="-122"/>
                <a:cs typeface="Georgia" pitchFamily="34" charset="-120"/>
              </a:rPr>
              <a:t>Pur jeu d'écriture comptable</a:t>
            </a:r>
            <a:endParaRPr lang="en-US" sz="3733" dirty="0"/>
          </a:p>
        </p:txBody>
      </p:sp>
      <p:sp>
        <p:nvSpPr>
          <p:cNvPr id="4" name="Text 2"/>
          <p:cNvSpPr/>
          <p:nvPr/>
        </p:nvSpPr>
        <p:spPr>
          <a:xfrm>
            <a:off x="487680" y="1072896"/>
            <a:ext cx="11216640" cy="609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400" b="1" dirty="0">
                <a:solidFill>
                  <a:srgbClr val="0070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Les </a:t>
            </a:r>
            <a:r>
              <a:rPr lang="en-US" sz="2400" b="1" dirty="0" err="1">
                <a:solidFill>
                  <a:srgbClr val="0070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banques</a:t>
            </a:r>
            <a:r>
              <a:rPr lang="en-US" sz="2400" b="1" dirty="0">
                <a:solidFill>
                  <a:srgbClr val="0070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créent</a:t>
            </a:r>
            <a:r>
              <a:rPr lang="en-US" sz="2400" b="1" dirty="0">
                <a:solidFill>
                  <a:srgbClr val="0070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de </a:t>
            </a:r>
            <a:r>
              <a:rPr lang="en-US" sz="2400" b="1" dirty="0" err="1">
                <a:solidFill>
                  <a:srgbClr val="0070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l’argent</a:t>
            </a:r>
            <a:r>
              <a:rPr lang="en-US" sz="2400" b="1" dirty="0">
                <a:solidFill>
                  <a:srgbClr val="0070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“ex nihilo”!</a:t>
            </a:r>
            <a:endParaRPr lang="en-US" sz="2400" dirty="0">
              <a:solidFill>
                <a:srgbClr val="0070C0"/>
              </a:solidFill>
            </a:endParaRPr>
          </a:p>
        </p:txBody>
      </p:sp>
      <p:graphicFrame>
        <p:nvGraphicFramePr>
          <p:cNvPr id="12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9056142"/>
              </p:ext>
            </p:extLst>
          </p:nvPr>
        </p:nvGraphicFramePr>
        <p:xfrm>
          <a:off x="487680" y="2133600"/>
          <a:ext cx="5486400" cy="2194560"/>
        </p:xfrm>
        <a:graphic>
          <a:graphicData uri="http://schemas.openxmlformats.org/drawingml/2006/table">
            <a:tbl>
              <a:tblPr/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31520">
                <a:tc grid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1" dirty="0">
                          <a:solidFill>
                            <a:srgbClr val="FFFFFF"/>
                          </a:solidFill>
                        </a:rPr>
                        <a:t>BANQUE </a:t>
                      </a:r>
                      <a:endParaRPr 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1A1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Actif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Passif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Créance Client    100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Courier New" charset="0"/>
                        <a:ea typeface="Courier New" charset="0"/>
                        <a:cs typeface="Courier New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600" b="1" dirty="0" err="1">
                          <a:solidFill>
                            <a:schemeClr val="tx1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Dépôt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chemeClr val="tx1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à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chemeClr val="tx1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vue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    100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Courier New" charset="0"/>
                        <a:ea typeface="Courier New" charset="0"/>
                        <a:cs typeface="Courier New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Shape 3"/>
          <p:cNvSpPr/>
          <p:nvPr/>
        </p:nvSpPr>
        <p:spPr>
          <a:xfrm>
            <a:off x="6035040" y="3811049"/>
            <a:ext cx="731520" cy="0"/>
          </a:xfrm>
          <a:prstGeom prst="line">
            <a:avLst/>
          </a:prstGeom>
          <a:noFill/>
          <a:ln w="25400">
            <a:solidFill>
              <a:srgbClr val="1A1A1A"/>
            </a:solidFill>
            <a:prstDash val="solid"/>
          </a:ln>
        </p:spPr>
      </p:sp>
      <p:graphicFrame>
        <p:nvGraphicFramePr>
          <p:cNvPr id="23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5468543"/>
              </p:ext>
            </p:extLst>
          </p:nvPr>
        </p:nvGraphicFramePr>
        <p:xfrm>
          <a:off x="6827520" y="2133600"/>
          <a:ext cx="5187950" cy="2194560"/>
        </p:xfrm>
        <a:graphic>
          <a:graphicData uri="http://schemas.openxmlformats.org/drawingml/2006/table">
            <a:tbl>
              <a:tblPr/>
              <a:tblGrid>
                <a:gridCol w="2688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99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31520">
                <a:tc grid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1" dirty="0">
                          <a:solidFill>
                            <a:srgbClr val="FFFFFF"/>
                          </a:solidFill>
                        </a:rPr>
                        <a:t>CLIENT </a:t>
                      </a:r>
                      <a:endParaRPr 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1A1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Actif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Passif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600" b="1" dirty="0" err="1">
                          <a:solidFill>
                            <a:schemeClr val="tx1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Avoir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chemeClr val="tx1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à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 la </a:t>
                      </a:r>
                      <a:r>
                        <a:rPr lang="en-US" sz="1600" b="1" dirty="0" err="1">
                          <a:solidFill>
                            <a:schemeClr val="tx1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banque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    100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Courier New" charset="0"/>
                        <a:ea typeface="Courier New" charset="0"/>
                        <a:cs typeface="Courier New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Dette </a:t>
                      </a:r>
                      <a:r>
                        <a:rPr lang="en-US" sz="1600" b="1" dirty="0" err="1">
                          <a:solidFill>
                            <a:schemeClr val="tx1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envers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 la </a:t>
                      </a:r>
                      <a:r>
                        <a:rPr lang="en-US" sz="1600" b="1" dirty="0" err="1">
                          <a:solidFill>
                            <a:schemeClr val="tx1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banque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  100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Courier New" charset="0"/>
                        <a:ea typeface="Courier New" charset="0"/>
                        <a:cs typeface="Courier New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Shape 4"/>
          <p:cNvSpPr/>
          <p:nvPr/>
        </p:nvSpPr>
        <p:spPr>
          <a:xfrm>
            <a:off x="487680" y="4876800"/>
            <a:ext cx="11216640" cy="16459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prstDash val="solid"/>
          </a:ln>
        </p:spPr>
      </p:sp>
      <p:sp>
        <p:nvSpPr>
          <p:cNvPr id="9" name="Text 5"/>
          <p:cNvSpPr/>
          <p:nvPr/>
        </p:nvSpPr>
        <p:spPr>
          <a:xfrm>
            <a:off x="731520" y="4937760"/>
            <a:ext cx="10728960" cy="1524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2400" b="1" dirty="0">
                <a:latin typeface="Georgia" pitchFamily="34" charset="0"/>
                <a:ea typeface="Georgia" pitchFamily="34" charset="-122"/>
                <a:cs typeface="Georgia" pitchFamily="34" charset="-120"/>
              </a:rPr>
              <a:t>Les crédits font les </a:t>
            </a:r>
            <a:r>
              <a:rPr lang="en-US" sz="2400" b="1" dirty="0" err="1">
                <a:latin typeface="Georgia" pitchFamily="34" charset="0"/>
                <a:ea typeface="Georgia" pitchFamily="34" charset="-122"/>
                <a:cs typeface="Georgia" pitchFamily="34" charset="-120"/>
              </a:rPr>
              <a:t>dépôts</a:t>
            </a:r>
            <a:r>
              <a:rPr lang="en-US" sz="2400" b="1" dirty="0">
                <a:latin typeface="Georgia" pitchFamily="34" charset="0"/>
                <a:ea typeface="Georgia" pitchFamily="34" charset="-122"/>
                <a:cs typeface="Georgia" pitchFamily="34" charset="-120"/>
              </a:rPr>
              <a:t> ! (et non </a:t>
            </a:r>
            <a:r>
              <a:rPr lang="en-US" sz="2400" b="1" dirty="0" err="1">
                <a:latin typeface="Georgia" pitchFamily="34" charset="0"/>
                <a:ea typeface="Georgia" pitchFamily="34" charset="-122"/>
                <a:cs typeface="Georgia" pitchFamily="34" charset="-120"/>
              </a:rPr>
              <a:t>l’inverse</a:t>
            </a:r>
            <a:r>
              <a:rPr lang="en-US" sz="2400" b="1" dirty="0">
                <a:latin typeface="Georgia" pitchFamily="34" charset="0"/>
                <a:ea typeface="Georgia" pitchFamily="34" charset="-122"/>
                <a:cs typeface="Georgia" pitchFamily="34" charset="-120"/>
              </a:rPr>
              <a:t>)</a:t>
            </a:r>
            <a:endParaRPr lang="en-US" sz="2400" dirty="0"/>
          </a:p>
          <a:p>
            <a:pPr algn="ctr"/>
            <a:r>
              <a:rPr lang="en-US" sz="2400" i="1" dirty="0">
                <a:latin typeface="Georgia" pitchFamily="34" charset="0"/>
                <a:ea typeface="Georgia" pitchFamily="34" charset="-122"/>
                <a:cs typeface="Georgia" pitchFamily="34" charset="-120"/>
              </a:rPr>
              <a:t>Les remboursements </a:t>
            </a:r>
            <a:r>
              <a:rPr lang="en-US" sz="2400" i="1" dirty="0" err="1">
                <a:latin typeface="Georgia" pitchFamily="34" charset="0"/>
                <a:ea typeface="Georgia" pitchFamily="34" charset="-122"/>
                <a:cs typeface="Georgia" pitchFamily="34" charset="-120"/>
              </a:rPr>
              <a:t>détruisent</a:t>
            </a:r>
            <a:r>
              <a:rPr lang="en-US" sz="2400" i="1" dirty="0">
                <a:latin typeface="Georgia" pitchFamily="34" charset="0"/>
                <a:ea typeface="Georgia" pitchFamily="34" charset="-122"/>
                <a:cs typeface="Georgia" pitchFamily="34" charset="-120"/>
              </a:rPr>
              <a:t> </a:t>
            </a:r>
            <a:r>
              <a:rPr lang="en-US" sz="2400" i="1" dirty="0" err="1">
                <a:latin typeface="Georgia" pitchFamily="34" charset="0"/>
                <a:ea typeface="Georgia" pitchFamily="34" charset="-122"/>
                <a:cs typeface="Georgia" pitchFamily="34" charset="-120"/>
              </a:rPr>
              <a:t>cet</a:t>
            </a:r>
            <a:r>
              <a:rPr lang="en-US" sz="2400" i="1" dirty="0">
                <a:latin typeface="Georgia" pitchFamily="34" charset="0"/>
                <a:ea typeface="Georgia" pitchFamily="34" charset="-122"/>
                <a:cs typeface="Georgia" pitchFamily="34" charset="-120"/>
              </a:rPr>
              <a:t> argent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708939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049B98-52E7-6645-94D2-E1E98D80FB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Ce pouvoir n’est pas sans limite …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9CA0875-B219-A342-B535-359FFC3B09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904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/>
              <a:t>Les limites = « fuites de liquidité » (ce qui sort du bilan de la banque)</a:t>
            </a:r>
          </a:p>
          <a:p>
            <a:pPr marL="0" indent="0">
              <a:buNone/>
            </a:pPr>
            <a:endParaRPr lang="fr-FR" dirty="0"/>
          </a:p>
          <a:p>
            <a:pPr>
              <a:buFont typeface="Wingdings" pitchFamily="2" charset="2"/>
              <a:buChar char="ü"/>
            </a:pPr>
            <a:r>
              <a:rPr lang="fr-FR" dirty="0"/>
              <a:t>Retraits de billets </a:t>
            </a:r>
          </a:p>
          <a:p>
            <a:pPr>
              <a:buFont typeface="Wingdings" pitchFamily="2" charset="2"/>
              <a:buChar char="ü"/>
            </a:pPr>
            <a:r>
              <a:rPr lang="fr-FR" dirty="0"/>
              <a:t>Paiements entre banques (interbancaires) 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Ces fuites obligent les banques à détenir de la monnaie banque centrale</a:t>
            </a:r>
          </a:p>
          <a:p>
            <a:pPr marL="0" indent="0">
              <a:buNone/>
            </a:pPr>
            <a:r>
              <a:rPr lang="fr-FR" dirty="0"/>
              <a:t>La banque centrale crée la monnaie centrale en la prêtant de aux banques commerciales</a:t>
            </a:r>
          </a:p>
          <a:p>
            <a:pPr marL="0" indent="0">
              <a:buNone/>
            </a:pPr>
            <a:r>
              <a:rPr lang="fr-FR" dirty="0"/>
              <a:t>Prix de la monnaie centrale = « taux directeur »</a:t>
            </a:r>
          </a:p>
        </p:txBody>
      </p:sp>
    </p:spTree>
    <p:extLst>
      <p:ext uri="{BB962C8B-B14F-4D97-AF65-F5344CB8AC3E}">
        <p14:creationId xmlns:p14="http://schemas.microsoft.com/office/powerpoint/2010/main" val="9104031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1DF5505-28CF-924C-9F6F-7251408B3E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… mais il est grand !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B6040EE-AA04-734D-AA17-F759093A9C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on utilise de moins en moins le cash dans nos paiements</a:t>
            </a:r>
          </a:p>
          <a:p>
            <a:r>
              <a:rPr lang="fr-FR" dirty="0"/>
              <a:t>Le secteur bancaire est « concentré » (cela réduit les paiements interbancaires)</a:t>
            </a:r>
          </a:p>
          <a:p>
            <a:r>
              <a:rPr lang="fr-FR" dirty="0"/>
              <a:t>La banque centrale n’a pas la main sur la création monétaire des banques : c’est la masse monétaire qui détermine la base monétaire et non l’inverse !</a:t>
            </a:r>
          </a:p>
          <a:p>
            <a:r>
              <a:rPr lang="fr-FR" dirty="0"/>
              <a:t>Monnaie centrale abondante et quasi-gratuite dans la période qui a suivi la crise financière de 2007-2008 puis la crise sanitaire.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774296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6FBD71D5-28BA-F445-A548-8AC0026151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66383" y="1141117"/>
            <a:ext cx="7306395" cy="4974323"/>
          </a:xfrm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1273268C-1160-C246-9B7D-15D6951FCF42}"/>
              </a:ext>
            </a:extLst>
          </p:cNvPr>
          <p:cNvCxnSpPr>
            <a:cxnSpLocks/>
          </p:cNvCxnSpPr>
          <p:nvPr/>
        </p:nvCxnSpPr>
        <p:spPr>
          <a:xfrm>
            <a:off x="2066383" y="2613214"/>
            <a:ext cx="0" cy="260070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FB6D58D9-156F-ED4F-A073-3D36C85C6219}"/>
              </a:ext>
            </a:extLst>
          </p:cNvPr>
          <p:cNvCxnSpPr/>
          <p:nvPr/>
        </p:nvCxnSpPr>
        <p:spPr>
          <a:xfrm>
            <a:off x="2066383" y="5213918"/>
            <a:ext cx="591999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22CCF4A1-1774-344E-9045-3D4764C1F7EC}"/>
              </a:ext>
            </a:extLst>
          </p:cNvPr>
          <p:cNvCxnSpPr/>
          <p:nvPr/>
        </p:nvCxnSpPr>
        <p:spPr>
          <a:xfrm>
            <a:off x="2066383" y="2613213"/>
            <a:ext cx="62471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8A7754CB-6945-9048-A7CE-ABD6234505BF}"/>
              </a:ext>
            </a:extLst>
          </p:cNvPr>
          <p:cNvSpPr txBox="1"/>
          <p:nvPr/>
        </p:nvSpPr>
        <p:spPr>
          <a:xfrm>
            <a:off x="1474385" y="3545540"/>
            <a:ext cx="521553" cy="386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910" dirty="0">
                <a:solidFill>
                  <a:srgbClr val="FF0000"/>
                </a:solidFill>
              </a:rPr>
              <a:t>x 3</a:t>
            </a: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FC321112-9E6F-7F40-87B2-36624914F968}"/>
              </a:ext>
            </a:extLst>
          </p:cNvPr>
          <p:cNvCxnSpPr>
            <a:cxnSpLocks/>
          </p:cNvCxnSpPr>
          <p:nvPr/>
        </p:nvCxnSpPr>
        <p:spPr>
          <a:xfrm>
            <a:off x="9505924" y="2317431"/>
            <a:ext cx="0" cy="260070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41B2A3E1-4885-A74D-AF77-241AF6E51321}"/>
              </a:ext>
            </a:extLst>
          </p:cNvPr>
          <p:cNvCxnSpPr/>
          <p:nvPr/>
        </p:nvCxnSpPr>
        <p:spPr>
          <a:xfrm>
            <a:off x="8869378" y="2317430"/>
            <a:ext cx="62471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id="{A104C131-C77F-7141-80F8-ECC02542226E}"/>
              </a:ext>
            </a:extLst>
          </p:cNvPr>
          <p:cNvCxnSpPr/>
          <p:nvPr/>
        </p:nvCxnSpPr>
        <p:spPr>
          <a:xfrm flipH="1">
            <a:off x="9070181" y="4918135"/>
            <a:ext cx="435743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>
            <a:extLst>
              <a:ext uri="{FF2B5EF4-FFF2-40B4-BE49-F238E27FC236}">
                <a16:creationId xmlns:a16="http://schemas.microsoft.com/office/drawing/2014/main" id="{B8817E1A-68B6-D946-ACCA-154A60F826C5}"/>
              </a:ext>
            </a:extLst>
          </p:cNvPr>
          <p:cNvSpPr txBox="1"/>
          <p:nvPr/>
        </p:nvSpPr>
        <p:spPr>
          <a:xfrm>
            <a:off x="9635009" y="3446040"/>
            <a:ext cx="694630" cy="386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910" dirty="0">
                <a:solidFill>
                  <a:srgbClr val="FF0000"/>
                </a:solidFill>
              </a:rPr>
              <a:t>x 13</a:t>
            </a:r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9D843459-C438-D042-96A0-5B68AC332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8748" y="436764"/>
            <a:ext cx="7737259" cy="538585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/>
              <a:t>Base et masse monétaires</a:t>
            </a:r>
          </a:p>
        </p:txBody>
      </p:sp>
    </p:spTree>
    <p:extLst>
      <p:ext uri="{BB962C8B-B14F-4D97-AF65-F5344CB8AC3E}">
        <p14:creationId xmlns:p14="http://schemas.microsoft.com/office/powerpoint/2010/main" val="16675302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3C58EFD-5358-4A64-B679-2DCD56A511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« Ne passez pas par la case départ, ne recevez pas 20 000 francs (200 euros) »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D624DC76-E6B9-48B2-BDCF-1535296FBA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095" y="2483963"/>
            <a:ext cx="5800024" cy="3581400"/>
          </a:xfr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2C59692F-1189-4C53-8371-23EDB834ABAA}"/>
              </a:ext>
            </a:extLst>
          </p:cNvPr>
          <p:cNvSpPr txBox="1">
            <a:spLocks/>
          </p:cNvSpPr>
          <p:nvPr/>
        </p:nvSpPr>
        <p:spPr>
          <a:xfrm>
            <a:off x="7673417" y="1707582"/>
            <a:ext cx="4413807" cy="51504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800" dirty="0"/>
              <a:t>Pas d’argent gratuit…</a:t>
            </a:r>
          </a:p>
          <a:p>
            <a:r>
              <a:rPr lang="fr-FR" sz="2800" dirty="0"/>
              <a:t>donc </a:t>
            </a:r>
            <a:r>
              <a:rPr lang="fr-FR" sz="2800" b="1" dirty="0">
                <a:solidFill>
                  <a:schemeClr val="accent1"/>
                </a:solidFill>
              </a:rPr>
              <a:t>l’argent est payant !</a:t>
            </a:r>
          </a:p>
          <a:p>
            <a:endParaRPr lang="fr-FR" sz="2800" dirty="0"/>
          </a:p>
          <a:p>
            <a:r>
              <a:rPr lang="fr-FR" sz="2800" b="1" dirty="0">
                <a:solidFill>
                  <a:schemeClr val="accent1"/>
                </a:solidFill>
              </a:rPr>
              <a:t>On n’y accède qu’en s’endettant (monnaie-dette)</a:t>
            </a:r>
          </a:p>
          <a:p>
            <a:endParaRPr lang="fr-FR" sz="2800" dirty="0"/>
          </a:p>
          <a:p>
            <a:r>
              <a:rPr lang="fr-FR" sz="2800" dirty="0"/>
              <a:t>Pour </a:t>
            </a:r>
            <a:r>
              <a:rPr lang="fr-FR" sz="2800" b="1" dirty="0">
                <a:solidFill>
                  <a:schemeClr val="accent1"/>
                </a:solidFill>
              </a:rPr>
              <a:t>1€ de monnaie en plus </a:t>
            </a:r>
            <a:r>
              <a:rPr lang="fr-FR" sz="2800" dirty="0"/>
              <a:t>dans l’économie… </a:t>
            </a:r>
          </a:p>
          <a:p>
            <a:r>
              <a:rPr lang="fr-FR" sz="2800" dirty="0"/>
              <a:t>il faut </a:t>
            </a:r>
            <a:r>
              <a:rPr lang="fr-FR" sz="2800" b="1" dirty="0">
                <a:solidFill>
                  <a:schemeClr val="accent1"/>
                </a:solidFill>
              </a:rPr>
              <a:t>1€ de dette en plus </a:t>
            </a:r>
            <a:r>
              <a:rPr lang="fr-FR" sz="2800" dirty="0">
                <a:solidFill>
                  <a:schemeClr val="accent1"/>
                </a:solidFill>
              </a:rPr>
              <a:t>!</a:t>
            </a:r>
          </a:p>
          <a:p>
            <a:endParaRPr lang="fr-FR" sz="2800" dirty="0">
              <a:solidFill>
                <a:schemeClr val="accent1"/>
              </a:solidFill>
            </a:endParaRPr>
          </a:p>
          <a:p>
            <a:r>
              <a:rPr lang="fr-FR" sz="2800" dirty="0"/>
              <a:t>C’est une </a:t>
            </a:r>
            <a:r>
              <a:rPr lang="fr-FR" sz="2800" b="1" dirty="0">
                <a:solidFill>
                  <a:srgbClr val="0070C0"/>
                </a:solidFill>
              </a:rPr>
              <a:t>forme capitaliste de monnaie </a:t>
            </a:r>
            <a:r>
              <a:rPr lang="fr-FR" sz="2800" dirty="0"/>
              <a:t>: l’argent créé doit créer de l’argent ! </a:t>
            </a:r>
            <a:r>
              <a:rPr lang="fr-FR" sz="2800" b="1" dirty="0">
                <a:solidFill>
                  <a:srgbClr val="0070C0"/>
                </a:solidFill>
              </a:rPr>
              <a:t>La monnaie de crédit imprime une logique de rentabilité et de  croissance </a:t>
            </a:r>
          </a:p>
          <a:p>
            <a:endParaRPr lang="fr-FR" sz="2800" dirty="0"/>
          </a:p>
          <a:p>
            <a:endParaRPr lang="fr-FR" sz="2800" dirty="0"/>
          </a:p>
          <a:p>
            <a:endParaRPr lang="fr-FR" sz="28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2604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E1F5A28F-2877-D643-8051-AB61447D82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3535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fr-FR" b="1" dirty="0">
                <a:solidFill>
                  <a:srgbClr val="0070C0"/>
                </a:solidFill>
              </a:rPr>
              <a:t>Où va le crédit bancaire ?</a:t>
            </a:r>
          </a:p>
        </p:txBody>
      </p:sp>
    </p:spTree>
    <p:extLst>
      <p:ext uri="{BB962C8B-B14F-4D97-AF65-F5344CB8AC3E}">
        <p14:creationId xmlns:p14="http://schemas.microsoft.com/office/powerpoint/2010/main" val="6927485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C37924-9824-6344-9748-803D4B7944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Où va le crédit bancaire 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FB5B4B0-027D-6248-9EA1-EE79077DEF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fr-FR" dirty="0"/>
              <a:t> aux entreprises ?</a:t>
            </a:r>
          </a:p>
          <a:p>
            <a:pPr>
              <a:buFont typeface="Wingdings" pitchFamily="2" charset="2"/>
              <a:buChar char="q"/>
            </a:pPr>
            <a:r>
              <a:rPr lang="fr-FR" dirty="0"/>
              <a:t> aux ménages ?</a:t>
            </a:r>
          </a:p>
          <a:p>
            <a:pPr>
              <a:buFont typeface="Wingdings" pitchFamily="2" charset="2"/>
              <a:buChar char="q"/>
            </a:pPr>
            <a:r>
              <a:rPr lang="fr-FR" dirty="0"/>
              <a:t> à d’autres sociétés financières ?</a:t>
            </a:r>
          </a:p>
          <a:p>
            <a:pPr>
              <a:buFont typeface="Wingdings" pitchFamily="2" charset="2"/>
              <a:buChar char="q"/>
            </a:pPr>
            <a:r>
              <a:rPr lang="fr-FR" dirty="0"/>
              <a:t> aux hôpitaux publics ?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205946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917ADA8-447F-441B-80A4-E9AA35DAD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611362"/>
            <a:ext cx="9601200" cy="1111096"/>
          </a:xfrm>
        </p:spPr>
        <p:txBody>
          <a:bodyPr/>
          <a:lstStyle/>
          <a:p>
            <a:pPr algn="ctr"/>
            <a:r>
              <a:rPr lang="fr-FR" b="1" dirty="0">
                <a:solidFill>
                  <a:srgbClr val="0070C0"/>
                </a:solidFill>
              </a:rPr>
              <a:t>Le circuit monétaire (idéal) 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5733EF36-4B62-3685-2626-78EC2F83DCF7}"/>
              </a:ext>
            </a:extLst>
          </p:cNvPr>
          <p:cNvGrpSpPr/>
          <p:nvPr/>
        </p:nvGrpSpPr>
        <p:grpSpPr>
          <a:xfrm>
            <a:off x="555596" y="2081010"/>
            <a:ext cx="11657479" cy="4053179"/>
            <a:chOff x="966565" y="1536481"/>
            <a:chExt cx="11657479" cy="4053179"/>
          </a:xfrm>
        </p:grpSpPr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8DCD5FE4-C072-4785-BDE1-635D4D377AA5}"/>
                </a:ext>
              </a:extLst>
            </p:cNvPr>
            <p:cNvGrpSpPr/>
            <p:nvPr/>
          </p:nvGrpSpPr>
          <p:grpSpPr>
            <a:xfrm>
              <a:off x="10799151" y="2809765"/>
              <a:ext cx="1824893" cy="1886780"/>
              <a:chOff x="7318871" y="4999795"/>
              <a:chExt cx="1824893" cy="1886780"/>
            </a:xfrm>
          </p:grpSpPr>
          <p:pic>
            <p:nvPicPr>
              <p:cNvPr id="21" name="Graphique 20" descr="Femme électricienne avec un remplissage uni">
                <a:extLst>
                  <a:ext uri="{FF2B5EF4-FFF2-40B4-BE49-F238E27FC236}">
                    <a16:creationId xmlns:a16="http://schemas.microsoft.com/office/drawing/2014/main" id="{0163D1B4-6B41-4785-B0EE-C5591A15AB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318871" y="4999795"/>
                <a:ext cx="1301403" cy="1301403"/>
              </a:xfrm>
              <a:prstGeom prst="rect">
                <a:avLst/>
              </a:prstGeom>
            </p:spPr>
          </p:pic>
          <p:sp>
            <p:nvSpPr>
              <p:cNvPr id="47" name="Espace réservé du contenu 44">
                <a:extLst>
                  <a:ext uri="{FF2B5EF4-FFF2-40B4-BE49-F238E27FC236}">
                    <a16:creationId xmlns:a16="http://schemas.microsoft.com/office/drawing/2014/main" id="{040FAAF7-C12C-4265-89D1-B9D0EB2999D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337795" y="6172200"/>
                <a:ext cx="1805969" cy="71437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84048" indent="-384048" algn="l" defTabSz="914400" rtl="0" eaLnBrk="1" latinLnBrk="0" hangingPunct="1">
                  <a:lnSpc>
                    <a:spcPct val="94000"/>
                  </a:lnSpc>
                  <a:spcBef>
                    <a:spcPts val="10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20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–"/>
                  <a:defRPr sz="2000" i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2pPr>
                <a:lvl3pPr marL="13716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18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–"/>
                  <a:defRPr sz="1800" i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4pPr>
                <a:lvl5pPr marL="22860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16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27432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–"/>
                  <a:defRPr sz="1600" i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6pPr>
                <a:lvl7pPr marL="32004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14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7pPr>
                <a:lvl8pPr marL="36576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–"/>
                  <a:defRPr sz="1400" i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8pPr>
                <a:lvl9pPr marL="41148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14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Franklin Gothic Book" panose="020B0503020102020204" pitchFamily="34" charset="0"/>
                  <a:buNone/>
                </a:pPr>
                <a:r>
                  <a:rPr lang="fr-FR" b="1" dirty="0"/>
                  <a:t>Ménages</a:t>
                </a:r>
              </a:p>
            </p:txBody>
          </p:sp>
        </p:grpSp>
        <p:grpSp>
          <p:nvGrpSpPr>
            <p:cNvPr id="53" name="Groupe 52">
              <a:extLst>
                <a:ext uri="{FF2B5EF4-FFF2-40B4-BE49-F238E27FC236}">
                  <a16:creationId xmlns:a16="http://schemas.microsoft.com/office/drawing/2014/main" id="{41E08F3D-8550-40B6-BF30-6BCA1079EC96}"/>
                </a:ext>
              </a:extLst>
            </p:cNvPr>
            <p:cNvGrpSpPr/>
            <p:nvPr/>
          </p:nvGrpSpPr>
          <p:grpSpPr>
            <a:xfrm>
              <a:off x="6257928" y="2717662"/>
              <a:ext cx="1817419" cy="1997588"/>
              <a:chOff x="7324437" y="1982999"/>
              <a:chExt cx="1817419" cy="1997588"/>
            </a:xfrm>
          </p:grpSpPr>
          <p:pic>
            <p:nvPicPr>
              <p:cNvPr id="33" name="Graphique 32" descr="Production avec un remplissage uni">
                <a:extLst>
                  <a:ext uri="{FF2B5EF4-FFF2-40B4-BE49-F238E27FC236}">
                    <a16:creationId xmlns:a16="http://schemas.microsoft.com/office/drawing/2014/main" id="{48B21EC2-6347-4DE3-9899-429B2963EA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324437" y="1982999"/>
                <a:ext cx="1442672" cy="1442672"/>
              </a:xfrm>
              <a:prstGeom prst="rect">
                <a:avLst/>
              </a:prstGeom>
            </p:spPr>
          </p:pic>
          <p:sp>
            <p:nvSpPr>
              <p:cNvPr id="48" name="Espace réservé du contenu 44">
                <a:extLst>
                  <a:ext uri="{FF2B5EF4-FFF2-40B4-BE49-F238E27FC236}">
                    <a16:creationId xmlns:a16="http://schemas.microsoft.com/office/drawing/2014/main" id="{F3C05FE7-1123-4458-A201-6AEA2A2D566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335887" y="3266212"/>
                <a:ext cx="1805969" cy="71437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84048" indent="-384048" algn="l" defTabSz="914400" rtl="0" eaLnBrk="1" latinLnBrk="0" hangingPunct="1">
                  <a:lnSpc>
                    <a:spcPct val="94000"/>
                  </a:lnSpc>
                  <a:spcBef>
                    <a:spcPts val="10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20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–"/>
                  <a:defRPr sz="2000" i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2pPr>
                <a:lvl3pPr marL="13716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18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–"/>
                  <a:defRPr sz="1800" i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4pPr>
                <a:lvl5pPr marL="22860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16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27432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–"/>
                  <a:defRPr sz="1600" i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6pPr>
                <a:lvl7pPr marL="32004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14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7pPr>
                <a:lvl8pPr marL="36576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–"/>
                  <a:defRPr sz="1400" i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8pPr>
                <a:lvl9pPr marL="41148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14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Franklin Gothic Book" panose="020B0503020102020204" pitchFamily="34" charset="0"/>
                  <a:buNone/>
                </a:pPr>
                <a:r>
                  <a:rPr lang="fr-FR" b="1" dirty="0"/>
                  <a:t>Entreprises</a:t>
                </a:r>
              </a:p>
            </p:txBody>
          </p:sp>
        </p:grpSp>
        <p:grpSp>
          <p:nvGrpSpPr>
            <p:cNvPr id="15" name="Groupe 14">
              <a:extLst>
                <a:ext uri="{FF2B5EF4-FFF2-40B4-BE49-F238E27FC236}">
                  <a16:creationId xmlns:a16="http://schemas.microsoft.com/office/drawing/2014/main" id="{0C0819A7-3EE7-447A-96C3-1F4A929503D4}"/>
                </a:ext>
              </a:extLst>
            </p:cNvPr>
            <p:cNvGrpSpPr/>
            <p:nvPr/>
          </p:nvGrpSpPr>
          <p:grpSpPr>
            <a:xfrm>
              <a:off x="3516607" y="2609250"/>
              <a:ext cx="2382832" cy="914401"/>
              <a:chOff x="3336416" y="2333025"/>
              <a:chExt cx="2382832" cy="914401"/>
            </a:xfrm>
          </p:grpSpPr>
          <p:sp>
            <p:nvSpPr>
              <p:cNvPr id="50" name="Espace réservé du contenu 44">
                <a:extLst>
                  <a:ext uri="{FF2B5EF4-FFF2-40B4-BE49-F238E27FC236}">
                    <a16:creationId xmlns:a16="http://schemas.microsoft.com/office/drawing/2014/main" id="{44779215-C16B-4060-9F2C-43058CE58FF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034701" y="2533051"/>
                <a:ext cx="829056" cy="71437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84048" indent="-384048" algn="l" defTabSz="914400" rtl="0" eaLnBrk="1" latinLnBrk="0" hangingPunct="1">
                  <a:lnSpc>
                    <a:spcPct val="94000"/>
                  </a:lnSpc>
                  <a:spcBef>
                    <a:spcPts val="10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20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–"/>
                  <a:defRPr sz="2000" i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2pPr>
                <a:lvl3pPr marL="13716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18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–"/>
                  <a:defRPr sz="1800" i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4pPr>
                <a:lvl5pPr marL="22860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16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27432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–"/>
                  <a:defRPr sz="1600" i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6pPr>
                <a:lvl7pPr marL="32004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14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7pPr>
                <a:lvl8pPr marL="36576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–"/>
                  <a:defRPr sz="1400" i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8pPr>
                <a:lvl9pPr marL="41148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14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Franklin Gothic Book" panose="020B0503020102020204" pitchFamily="34" charset="0"/>
                  <a:buNone/>
                </a:pPr>
                <a:r>
                  <a:rPr lang="fr-FR" dirty="0">
                    <a:solidFill>
                      <a:srgbClr val="0070C0"/>
                    </a:solidFill>
                  </a:rPr>
                  <a:t>Prêts</a:t>
                </a:r>
              </a:p>
            </p:txBody>
          </p:sp>
          <p:sp>
            <p:nvSpPr>
              <p:cNvPr id="27" name="Flèche : droite 26">
                <a:extLst>
                  <a:ext uri="{FF2B5EF4-FFF2-40B4-BE49-F238E27FC236}">
                    <a16:creationId xmlns:a16="http://schemas.microsoft.com/office/drawing/2014/main" id="{1DE77297-29C7-46A0-A0D9-46E9D0454DA6}"/>
                  </a:ext>
                </a:extLst>
              </p:cNvPr>
              <p:cNvSpPr/>
              <p:nvPr/>
            </p:nvSpPr>
            <p:spPr>
              <a:xfrm>
                <a:off x="3336416" y="2333025"/>
                <a:ext cx="2382832" cy="811950"/>
              </a:xfrm>
              <a:prstGeom prst="rightArrow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16" name="Groupe 15">
              <a:extLst>
                <a:ext uri="{FF2B5EF4-FFF2-40B4-BE49-F238E27FC236}">
                  <a16:creationId xmlns:a16="http://schemas.microsoft.com/office/drawing/2014/main" id="{318B0B59-4648-4CDC-BFFA-41A8DCC28A31}"/>
                </a:ext>
              </a:extLst>
            </p:cNvPr>
            <p:cNvGrpSpPr/>
            <p:nvPr/>
          </p:nvGrpSpPr>
          <p:grpSpPr>
            <a:xfrm>
              <a:off x="3493017" y="3591146"/>
              <a:ext cx="2382832" cy="825713"/>
              <a:chOff x="3312826" y="3314921"/>
              <a:chExt cx="2382832" cy="825713"/>
            </a:xfrm>
          </p:grpSpPr>
          <p:sp>
            <p:nvSpPr>
              <p:cNvPr id="51" name="Espace réservé du contenu 44">
                <a:extLst>
                  <a:ext uri="{FF2B5EF4-FFF2-40B4-BE49-F238E27FC236}">
                    <a16:creationId xmlns:a16="http://schemas.microsoft.com/office/drawing/2014/main" id="{519501FD-ADE9-483A-A25B-60C03685848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14602" y="3529251"/>
                <a:ext cx="2181056" cy="61138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84048" indent="-384048" algn="l" defTabSz="914400" rtl="0" eaLnBrk="1" latinLnBrk="0" hangingPunct="1">
                  <a:lnSpc>
                    <a:spcPct val="94000"/>
                  </a:lnSpc>
                  <a:spcBef>
                    <a:spcPts val="10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20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–"/>
                  <a:defRPr sz="2000" i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2pPr>
                <a:lvl3pPr marL="13716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18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–"/>
                  <a:defRPr sz="1800" i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4pPr>
                <a:lvl5pPr marL="22860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16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27432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–"/>
                  <a:defRPr sz="1600" i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6pPr>
                <a:lvl7pPr marL="32004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14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7pPr>
                <a:lvl8pPr marL="36576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–"/>
                  <a:defRPr sz="1400" i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8pPr>
                <a:lvl9pPr marL="41148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14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Franklin Gothic Book" panose="020B0503020102020204" pitchFamily="34" charset="0"/>
                  <a:buNone/>
                </a:pPr>
                <a:r>
                  <a:rPr lang="fr-FR" dirty="0">
                    <a:solidFill>
                      <a:srgbClr val="0070C0"/>
                    </a:solidFill>
                  </a:rPr>
                  <a:t>Remboursements</a:t>
                </a:r>
              </a:p>
            </p:txBody>
          </p:sp>
          <p:sp>
            <p:nvSpPr>
              <p:cNvPr id="28" name="Flèche : droite 27">
                <a:extLst>
                  <a:ext uri="{FF2B5EF4-FFF2-40B4-BE49-F238E27FC236}">
                    <a16:creationId xmlns:a16="http://schemas.microsoft.com/office/drawing/2014/main" id="{38190D64-D913-482A-8797-8243CB4E6377}"/>
                  </a:ext>
                </a:extLst>
              </p:cNvPr>
              <p:cNvSpPr/>
              <p:nvPr/>
            </p:nvSpPr>
            <p:spPr>
              <a:xfrm rot="10800000">
                <a:off x="3312826" y="3314921"/>
                <a:ext cx="2382832" cy="811950"/>
              </a:xfrm>
              <a:prstGeom prst="rightArrow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13" name="Groupe 12">
              <a:extLst>
                <a:ext uri="{FF2B5EF4-FFF2-40B4-BE49-F238E27FC236}">
                  <a16:creationId xmlns:a16="http://schemas.microsoft.com/office/drawing/2014/main" id="{EA36A81A-46BC-4A6D-BCD7-6921E7B6A2C0}"/>
                </a:ext>
              </a:extLst>
            </p:cNvPr>
            <p:cNvGrpSpPr/>
            <p:nvPr/>
          </p:nvGrpSpPr>
          <p:grpSpPr>
            <a:xfrm>
              <a:off x="7930032" y="2609250"/>
              <a:ext cx="2382832" cy="811950"/>
              <a:chOff x="7521241" y="2333025"/>
              <a:chExt cx="2382832" cy="811950"/>
            </a:xfrm>
          </p:grpSpPr>
          <p:sp>
            <p:nvSpPr>
              <p:cNvPr id="52" name="Espace réservé du contenu 44">
                <a:extLst>
                  <a:ext uri="{FF2B5EF4-FFF2-40B4-BE49-F238E27FC236}">
                    <a16:creationId xmlns:a16="http://schemas.microsoft.com/office/drawing/2014/main" id="{F5C5793D-EFFD-4C84-9F90-46FD8BD6C70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072091" y="2533051"/>
                <a:ext cx="1078809" cy="38347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84048" indent="-384048" algn="l" defTabSz="914400" rtl="0" eaLnBrk="1" latinLnBrk="0" hangingPunct="1">
                  <a:lnSpc>
                    <a:spcPct val="94000"/>
                  </a:lnSpc>
                  <a:spcBef>
                    <a:spcPts val="10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20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–"/>
                  <a:defRPr sz="2000" i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2pPr>
                <a:lvl3pPr marL="13716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18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–"/>
                  <a:defRPr sz="1800" i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4pPr>
                <a:lvl5pPr marL="22860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16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27432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–"/>
                  <a:defRPr sz="1600" i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6pPr>
                <a:lvl7pPr marL="32004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14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7pPr>
                <a:lvl8pPr marL="36576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–"/>
                  <a:defRPr sz="1400" i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8pPr>
                <a:lvl9pPr marL="41148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14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Franklin Gothic Book" panose="020B0503020102020204" pitchFamily="34" charset="0"/>
                  <a:buNone/>
                </a:pPr>
                <a:r>
                  <a:rPr lang="fr-FR" dirty="0">
                    <a:solidFill>
                      <a:srgbClr val="0070C0"/>
                    </a:solidFill>
                  </a:rPr>
                  <a:t>Salaires</a:t>
                </a:r>
              </a:p>
            </p:txBody>
          </p:sp>
          <p:sp>
            <p:nvSpPr>
              <p:cNvPr id="29" name="Flèche : droite 28">
                <a:extLst>
                  <a:ext uri="{FF2B5EF4-FFF2-40B4-BE49-F238E27FC236}">
                    <a16:creationId xmlns:a16="http://schemas.microsoft.com/office/drawing/2014/main" id="{5E869185-1B27-486F-A7EB-278A0894B18D}"/>
                  </a:ext>
                </a:extLst>
              </p:cNvPr>
              <p:cNvSpPr/>
              <p:nvPr/>
            </p:nvSpPr>
            <p:spPr>
              <a:xfrm>
                <a:off x="7521241" y="2333025"/>
                <a:ext cx="2382832" cy="811950"/>
              </a:xfrm>
              <a:prstGeom prst="rightArrow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14" name="Groupe 13">
              <a:extLst>
                <a:ext uri="{FF2B5EF4-FFF2-40B4-BE49-F238E27FC236}">
                  <a16:creationId xmlns:a16="http://schemas.microsoft.com/office/drawing/2014/main" id="{A3284D18-6E66-4F52-A6EE-9BE81FE5BC6B}"/>
                </a:ext>
              </a:extLst>
            </p:cNvPr>
            <p:cNvGrpSpPr/>
            <p:nvPr/>
          </p:nvGrpSpPr>
          <p:grpSpPr>
            <a:xfrm>
              <a:off x="7969225" y="3563071"/>
              <a:ext cx="2382832" cy="811950"/>
              <a:chOff x="7560434" y="3286846"/>
              <a:chExt cx="2382832" cy="811950"/>
            </a:xfrm>
          </p:grpSpPr>
          <p:sp>
            <p:nvSpPr>
              <p:cNvPr id="46" name="Espace réservé du contenu 44">
                <a:extLst>
                  <a:ext uri="{FF2B5EF4-FFF2-40B4-BE49-F238E27FC236}">
                    <a16:creationId xmlns:a16="http://schemas.microsoft.com/office/drawing/2014/main" id="{FB1B0BDF-2A09-4825-B7B9-E51889EEAAA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54374" y="3510453"/>
                <a:ext cx="1892931" cy="38347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84048" indent="-384048" algn="l" defTabSz="914400" rtl="0" eaLnBrk="1" latinLnBrk="0" hangingPunct="1">
                  <a:lnSpc>
                    <a:spcPct val="94000"/>
                  </a:lnSpc>
                  <a:spcBef>
                    <a:spcPts val="10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20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–"/>
                  <a:defRPr sz="2000" i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2pPr>
                <a:lvl3pPr marL="13716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18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–"/>
                  <a:defRPr sz="1800" i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4pPr>
                <a:lvl5pPr marL="22860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16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27432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–"/>
                  <a:defRPr sz="1600" i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6pPr>
                <a:lvl7pPr marL="32004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14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7pPr>
                <a:lvl8pPr marL="36576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–"/>
                  <a:defRPr sz="1400" i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8pPr>
                <a:lvl9pPr marL="41148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14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Franklin Gothic Book" panose="020B0503020102020204" pitchFamily="34" charset="0"/>
                  <a:buNone/>
                </a:pPr>
                <a:r>
                  <a:rPr lang="fr-FR" dirty="0">
                    <a:solidFill>
                      <a:srgbClr val="0070C0"/>
                    </a:solidFill>
                  </a:rPr>
                  <a:t>Consommation</a:t>
                </a:r>
              </a:p>
            </p:txBody>
          </p:sp>
          <p:sp>
            <p:nvSpPr>
              <p:cNvPr id="30" name="Flèche : droite 29">
                <a:extLst>
                  <a:ext uri="{FF2B5EF4-FFF2-40B4-BE49-F238E27FC236}">
                    <a16:creationId xmlns:a16="http://schemas.microsoft.com/office/drawing/2014/main" id="{C6C41B7C-F81A-483B-A683-78F5DEC75DC9}"/>
                  </a:ext>
                </a:extLst>
              </p:cNvPr>
              <p:cNvSpPr/>
              <p:nvPr/>
            </p:nvSpPr>
            <p:spPr>
              <a:xfrm rot="10800000">
                <a:off x="7560434" y="3286846"/>
                <a:ext cx="2382832" cy="811950"/>
              </a:xfrm>
              <a:prstGeom prst="rightArrow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35" name="Groupe 34">
              <a:extLst>
                <a:ext uri="{FF2B5EF4-FFF2-40B4-BE49-F238E27FC236}">
                  <a16:creationId xmlns:a16="http://schemas.microsoft.com/office/drawing/2014/main" id="{CB5617B1-7AB0-45CF-8762-56908976620E}"/>
                </a:ext>
              </a:extLst>
            </p:cNvPr>
            <p:cNvGrpSpPr/>
            <p:nvPr/>
          </p:nvGrpSpPr>
          <p:grpSpPr>
            <a:xfrm>
              <a:off x="966565" y="1536481"/>
              <a:ext cx="2281134" cy="4053179"/>
              <a:chOff x="810330" y="1266559"/>
              <a:chExt cx="2281134" cy="4053179"/>
            </a:xfrm>
          </p:grpSpPr>
          <p:grpSp>
            <p:nvGrpSpPr>
              <p:cNvPr id="23" name="Groupe 22">
                <a:extLst>
                  <a:ext uri="{FF2B5EF4-FFF2-40B4-BE49-F238E27FC236}">
                    <a16:creationId xmlns:a16="http://schemas.microsoft.com/office/drawing/2014/main" id="{4D1A0E00-4D88-466F-9680-A6C1CD1C07C6}"/>
                  </a:ext>
                </a:extLst>
              </p:cNvPr>
              <p:cNvGrpSpPr/>
              <p:nvPr/>
            </p:nvGrpSpPr>
            <p:grpSpPr>
              <a:xfrm>
                <a:off x="810330" y="2278182"/>
                <a:ext cx="2281134" cy="1926618"/>
                <a:chOff x="810330" y="2278182"/>
                <a:chExt cx="2281134" cy="1926618"/>
              </a:xfrm>
            </p:grpSpPr>
            <p:pic>
              <p:nvPicPr>
                <p:cNvPr id="40" name="Graphique 39" descr="Argent contour">
                  <a:extLst>
                    <a:ext uri="{FF2B5EF4-FFF2-40B4-BE49-F238E27FC236}">
                      <a16:creationId xmlns:a16="http://schemas.microsoft.com/office/drawing/2014/main" id="{A417B20F-0F96-4CB5-8665-2A76DE6E52F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  <a:stretch>
                  <a:fillRect/>
                </a:stretch>
              </p:blipFill>
              <p:spPr>
                <a:xfrm rot="19791350">
                  <a:off x="2054807" y="3117797"/>
                  <a:ext cx="798782" cy="798782"/>
                </a:xfrm>
                <a:prstGeom prst="rect">
                  <a:avLst/>
                </a:prstGeom>
              </p:spPr>
            </p:pic>
            <p:sp>
              <p:nvSpPr>
                <p:cNvPr id="22" name="Signe de multiplication 21">
                  <a:extLst>
                    <a:ext uri="{FF2B5EF4-FFF2-40B4-BE49-F238E27FC236}">
                      <a16:creationId xmlns:a16="http://schemas.microsoft.com/office/drawing/2014/main" id="{4FD0853D-A8E0-48BF-8C57-3CBD439FDEA5}"/>
                    </a:ext>
                  </a:extLst>
                </p:cNvPr>
                <p:cNvSpPr/>
                <p:nvPr/>
              </p:nvSpPr>
              <p:spPr>
                <a:xfrm>
                  <a:off x="1925024" y="3045081"/>
                  <a:ext cx="1166440" cy="1159719"/>
                </a:xfrm>
                <a:prstGeom prst="mathMultiply">
                  <a:avLst>
                    <a:gd name="adj1" fmla="val 12024"/>
                  </a:avLst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  <p:grpSp>
              <p:nvGrpSpPr>
                <p:cNvPr id="64" name="Groupe 63">
                  <a:extLst>
                    <a:ext uri="{FF2B5EF4-FFF2-40B4-BE49-F238E27FC236}">
                      <a16:creationId xmlns:a16="http://schemas.microsoft.com/office/drawing/2014/main" id="{59496561-754D-40E0-B7A5-8723702FC32C}"/>
                    </a:ext>
                  </a:extLst>
                </p:cNvPr>
                <p:cNvGrpSpPr/>
                <p:nvPr/>
              </p:nvGrpSpPr>
              <p:grpSpPr>
                <a:xfrm>
                  <a:off x="858150" y="2533051"/>
                  <a:ext cx="1142116" cy="1082004"/>
                  <a:chOff x="1679892" y="1690117"/>
                  <a:chExt cx="1142116" cy="1082004"/>
                </a:xfrm>
              </p:grpSpPr>
              <p:sp>
                <p:nvSpPr>
                  <p:cNvPr id="65" name="Forme libre : forme 64">
                    <a:extLst>
                      <a:ext uri="{FF2B5EF4-FFF2-40B4-BE49-F238E27FC236}">
                        <a16:creationId xmlns:a16="http://schemas.microsoft.com/office/drawing/2014/main" id="{798279F8-EDE1-48AA-97F3-9482C794B2EE}"/>
                      </a:ext>
                    </a:extLst>
                  </p:cNvPr>
                  <p:cNvSpPr/>
                  <p:nvPr/>
                </p:nvSpPr>
                <p:spPr>
                  <a:xfrm>
                    <a:off x="2190839" y="1825456"/>
                    <a:ext cx="120222" cy="120222"/>
                  </a:xfrm>
                  <a:custGeom>
                    <a:avLst/>
                    <a:gdLst>
                      <a:gd name="connsiteX0" fmla="*/ 60111 w 120222"/>
                      <a:gd name="connsiteY0" fmla="*/ 0 h 120222"/>
                      <a:gd name="connsiteX1" fmla="*/ 0 w 120222"/>
                      <a:gd name="connsiteY1" fmla="*/ 60111 h 120222"/>
                      <a:gd name="connsiteX2" fmla="*/ 60111 w 120222"/>
                      <a:gd name="connsiteY2" fmla="*/ 120223 h 120222"/>
                      <a:gd name="connsiteX3" fmla="*/ 120223 w 120222"/>
                      <a:gd name="connsiteY3" fmla="*/ 60111 h 120222"/>
                      <a:gd name="connsiteX4" fmla="*/ 60111 w 120222"/>
                      <a:gd name="connsiteY4" fmla="*/ 0 h 120222"/>
                      <a:gd name="connsiteX5" fmla="*/ 60111 w 120222"/>
                      <a:gd name="connsiteY5" fmla="*/ 90167 h 120222"/>
                      <a:gd name="connsiteX6" fmla="*/ 30056 w 120222"/>
                      <a:gd name="connsiteY6" fmla="*/ 60111 h 120222"/>
                      <a:gd name="connsiteX7" fmla="*/ 60111 w 120222"/>
                      <a:gd name="connsiteY7" fmla="*/ 30056 h 120222"/>
                      <a:gd name="connsiteX8" fmla="*/ 90167 w 120222"/>
                      <a:gd name="connsiteY8" fmla="*/ 60111 h 120222"/>
                      <a:gd name="connsiteX9" fmla="*/ 60141 w 120222"/>
                      <a:gd name="connsiteY9" fmla="*/ 90197 h 120222"/>
                      <a:gd name="connsiteX10" fmla="*/ 60111 w 120222"/>
                      <a:gd name="connsiteY10" fmla="*/ 90197 h 1202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20222" h="120222">
                        <a:moveTo>
                          <a:pt x="60111" y="0"/>
                        </a:moveTo>
                        <a:cubicBezTo>
                          <a:pt x="26913" y="0"/>
                          <a:pt x="0" y="26913"/>
                          <a:pt x="0" y="60111"/>
                        </a:cubicBezTo>
                        <a:cubicBezTo>
                          <a:pt x="0" y="93309"/>
                          <a:pt x="26913" y="120223"/>
                          <a:pt x="60111" y="120223"/>
                        </a:cubicBezTo>
                        <a:cubicBezTo>
                          <a:pt x="93309" y="120223"/>
                          <a:pt x="120223" y="93309"/>
                          <a:pt x="120223" y="60111"/>
                        </a:cubicBezTo>
                        <a:cubicBezTo>
                          <a:pt x="120124" y="26954"/>
                          <a:pt x="93269" y="99"/>
                          <a:pt x="60111" y="0"/>
                        </a:cubicBezTo>
                        <a:close/>
                        <a:moveTo>
                          <a:pt x="60111" y="90167"/>
                        </a:moveTo>
                        <a:cubicBezTo>
                          <a:pt x="43512" y="90167"/>
                          <a:pt x="30056" y="76711"/>
                          <a:pt x="30056" y="60111"/>
                        </a:cubicBezTo>
                        <a:cubicBezTo>
                          <a:pt x="30056" y="43512"/>
                          <a:pt x="43512" y="30056"/>
                          <a:pt x="60111" y="30056"/>
                        </a:cubicBezTo>
                        <a:cubicBezTo>
                          <a:pt x="76711" y="30056"/>
                          <a:pt x="90167" y="43512"/>
                          <a:pt x="90167" y="60111"/>
                        </a:cubicBezTo>
                        <a:cubicBezTo>
                          <a:pt x="90184" y="76711"/>
                          <a:pt x="76741" y="90181"/>
                          <a:pt x="60141" y="90197"/>
                        </a:cubicBezTo>
                        <a:cubicBezTo>
                          <a:pt x="60131" y="90197"/>
                          <a:pt x="60122" y="90197"/>
                          <a:pt x="60111" y="90197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 w="149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66" name="Forme libre : forme 65">
                    <a:extLst>
                      <a:ext uri="{FF2B5EF4-FFF2-40B4-BE49-F238E27FC236}">
                        <a16:creationId xmlns:a16="http://schemas.microsoft.com/office/drawing/2014/main" id="{7F2F7328-7DBA-4E1B-A320-C5E022B23994}"/>
                      </a:ext>
                    </a:extLst>
                  </p:cNvPr>
                  <p:cNvSpPr/>
                  <p:nvPr/>
                </p:nvSpPr>
                <p:spPr>
                  <a:xfrm>
                    <a:off x="1679892" y="1690117"/>
                    <a:ext cx="1142116" cy="1082004"/>
                  </a:xfrm>
                  <a:custGeom>
                    <a:avLst/>
                    <a:gdLst>
                      <a:gd name="connsiteX0" fmla="*/ 1036921 w 1142116"/>
                      <a:gd name="connsiteY0" fmla="*/ 947070 h 1082004"/>
                      <a:gd name="connsiteX1" fmla="*/ 1036921 w 1142116"/>
                      <a:gd name="connsiteY1" fmla="*/ 901671 h 1082004"/>
                      <a:gd name="connsiteX2" fmla="*/ 976810 w 1142116"/>
                      <a:gd name="connsiteY2" fmla="*/ 901671 h 1082004"/>
                      <a:gd name="connsiteX3" fmla="*/ 976810 w 1142116"/>
                      <a:gd name="connsiteY3" fmla="*/ 435807 h 1082004"/>
                      <a:gd name="connsiteX4" fmla="*/ 1036921 w 1142116"/>
                      <a:gd name="connsiteY4" fmla="*/ 435807 h 1082004"/>
                      <a:gd name="connsiteX5" fmla="*/ 1036921 w 1142116"/>
                      <a:gd name="connsiteY5" fmla="*/ 360668 h 1082004"/>
                      <a:gd name="connsiteX6" fmla="*/ 1112061 w 1142116"/>
                      <a:gd name="connsiteY6" fmla="*/ 360668 h 1082004"/>
                      <a:gd name="connsiteX7" fmla="*/ 1112061 w 1142116"/>
                      <a:gd name="connsiteY7" fmla="*/ 330613 h 1082004"/>
                      <a:gd name="connsiteX8" fmla="*/ 571058 w 1142116"/>
                      <a:gd name="connsiteY8" fmla="*/ 0 h 1082004"/>
                      <a:gd name="connsiteX9" fmla="*/ 30056 w 1142116"/>
                      <a:gd name="connsiteY9" fmla="*/ 330613 h 1082004"/>
                      <a:gd name="connsiteX10" fmla="*/ 30056 w 1142116"/>
                      <a:gd name="connsiteY10" fmla="*/ 360668 h 1082004"/>
                      <a:gd name="connsiteX11" fmla="*/ 105195 w 1142116"/>
                      <a:gd name="connsiteY11" fmla="*/ 360668 h 1082004"/>
                      <a:gd name="connsiteX12" fmla="*/ 105195 w 1142116"/>
                      <a:gd name="connsiteY12" fmla="*/ 435807 h 1082004"/>
                      <a:gd name="connsiteX13" fmla="*/ 165306 w 1142116"/>
                      <a:gd name="connsiteY13" fmla="*/ 435807 h 1082004"/>
                      <a:gd name="connsiteX14" fmla="*/ 165306 w 1142116"/>
                      <a:gd name="connsiteY14" fmla="*/ 901671 h 1082004"/>
                      <a:gd name="connsiteX15" fmla="*/ 105195 w 1142116"/>
                      <a:gd name="connsiteY15" fmla="*/ 901671 h 1082004"/>
                      <a:gd name="connsiteX16" fmla="*/ 105195 w 1142116"/>
                      <a:gd name="connsiteY16" fmla="*/ 947070 h 1082004"/>
                      <a:gd name="connsiteX17" fmla="*/ 0 w 1142116"/>
                      <a:gd name="connsiteY17" fmla="*/ 1022209 h 1082004"/>
                      <a:gd name="connsiteX18" fmla="*/ 0 w 1142116"/>
                      <a:gd name="connsiteY18" fmla="*/ 1082005 h 1082004"/>
                      <a:gd name="connsiteX19" fmla="*/ 1142116 w 1142116"/>
                      <a:gd name="connsiteY19" fmla="*/ 1082005 h 1082004"/>
                      <a:gd name="connsiteX20" fmla="*/ 1142116 w 1142116"/>
                      <a:gd name="connsiteY20" fmla="*/ 1022224 h 1082004"/>
                      <a:gd name="connsiteX21" fmla="*/ 946754 w 1142116"/>
                      <a:gd name="connsiteY21" fmla="*/ 901671 h 1082004"/>
                      <a:gd name="connsiteX22" fmla="*/ 916699 w 1142116"/>
                      <a:gd name="connsiteY22" fmla="*/ 901671 h 1082004"/>
                      <a:gd name="connsiteX23" fmla="*/ 916699 w 1142116"/>
                      <a:gd name="connsiteY23" fmla="*/ 435807 h 1082004"/>
                      <a:gd name="connsiteX24" fmla="*/ 946754 w 1142116"/>
                      <a:gd name="connsiteY24" fmla="*/ 435807 h 1082004"/>
                      <a:gd name="connsiteX25" fmla="*/ 255473 w 1142116"/>
                      <a:gd name="connsiteY25" fmla="*/ 435807 h 1082004"/>
                      <a:gd name="connsiteX26" fmla="*/ 345640 w 1142116"/>
                      <a:gd name="connsiteY26" fmla="*/ 435807 h 1082004"/>
                      <a:gd name="connsiteX27" fmla="*/ 345640 w 1142116"/>
                      <a:gd name="connsiteY27" fmla="*/ 901671 h 1082004"/>
                      <a:gd name="connsiteX28" fmla="*/ 255473 w 1142116"/>
                      <a:gd name="connsiteY28" fmla="*/ 901671 h 1082004"/>
                      <a:gd name="connsiteX29" fmla="*/ 375696 w 1142116"/>
                      <a:gd name="connsiteY29" fmla="*/ 435807 h 1082004"/>
                      <a:gd name="connsiteX30" fmla="*/ 405752 w 1142116"/>
                      <a:gd name="connsiteY30" fmla="*/ 435807 h 1082004"/>
                      <a:gd name="connsiteX31" fmla="*/ 405752 w 1142116"/>
                      <a:gd name="connsiteY31" fmla="*/ 901671 h 1082004"/>
                      <a:gd name="connsiteX32" fmla="*/ 375696 w 1142116"/>
                      <a:gd name="connsiteY32" fmla="*/ 901671 h 1082004"/>
                      <a:gd name="connsiteX33" fmla="*/ 435807 w 1142116"/>
                      <a:gd name="connsiteY33" fmla="*/ 435807 h 1082004"/>
                      <a:gd name="connsiteX34" fmla="*/ 525975 w 1142116"/>
                      <a:gd name="connsiteY34" fmla="*/ 435807 h 1082004"/>
                      <a:gd name="connsiteX35" fmla="*/ 525975 w 1142116"/>
                      <a:gd name="connsiteY35" fmla="*/ 901671 h 1082004"/>
                      <a:gd name="connsiteX36" fmla="*/ 435807 w 1142116"/>
                      <a:gd name="connsiteY36" fmla="*/ 901671 h 1082004"/>
                      <a:gd name="connsiteX37" fmla="*/ 556030 w 1142116"/>
                      <a:gd name="connsiteY37" fmla="*/ 435807 h 1082004"/>
                      <a:gd name="connsiteX38" fmla="*/ 586086 w 1142116"/>
                      <a:gd name="connsiteY38" fmla="*/ 435807 h 1082004"/>
                      <a:gd name="connsiteX39" fmla="*/ 586086 w 1142116"/>
                      <a:gd name="connsiteY39" fmla="*/ 901671 h 1082004"/>
                      <a:gd name="connsiteX40" fmla="*/ 556030 w 1142116"/>
                      <a:gd name="connsiteY40" fmla="*/ 901671 h 1082004"/>
                      <a:gd name="connsiteX41" fmla="*/ 616142 w 1142116"/>
                      <a:gd name="connsiteY41" fmla="*/ 435807 h 1082004"/>
                      <a:gd name="connsiteX42" fmla="*/ 706309 w 1142116"/>
                      <a:gd name="connsiteY42" fmla="*/ 435807 h 1082004"/>
                      <a:gd name="connsiteX43" fmla="*/ 706309 w 1142116"/>
                      <a:gd name="connsiteY43" fmla="*/ 901671 h 1082004"/>
                      <a:gd name="connsiteX44" fmla="*/ 616142 w 1142116"/>
                      <a:gd name="connsiteY44" fmla="*/ 901671 h 1082004"/>
                      <a:gd name="connsiteX45" fmla="*/ 736364 w 1142116"/>
                      <a:gd name="connsiteY45" fmla="*/ 435807 h 1082004"/>
                      <a:gd name="connsiteX46" fmla="*/ 766420 w 1142116"/>
                      <a:gd name="connsiteY46" fmla="*/ 435807 h 1082004"/>
                      <a:gd name="connsiteX47" fmla="*/ 766420 w 1142116"/>
                      <a:gd name="connsiteY47" fmla="*/ 901671 h 1082004"/>
                      <a:gd name="connsiteX48" fmla="*/ 736364 w 1142116"/>
                      <a:gd name="connsiteY48" fmla="*/ 901671 h 1082004"/>
                      <a:gd name="connsiteX49" fmla="*/ 796476 w 1142116"/>
                      <a:gd name="connsiteY49" fmla="*/ 435807 h 1082004"/>
                      <a:gd name="connsiteX50" fmla="*/ 886643 w 1142116"/>
                      <a:gd name="connsiteY50" fmla="*/ 435807 h 1082004"/>
                      <a:gd name="connsiteX51" fmla="*/ 886643 w 1142116"/>
                      <a:gd name="connsiteY51" fmla="*/ 901671 h 1082004"/>
                      <a:gd name="connsiteX52" fmla="*/ 796476 w 1142116"/>
                      <a:gd name="connsiteY52" fmla="*/ 901671 h 1082004"/>
                      <a:gd name="connsiteX53" fmla="*/ 88153 w 1142116"/>
                      <a:gd name="connsiteY53" fmla="*/ 330327 h 1082004"/>
                      <a:gd name="connsiteX54" fmla="*/ 571058 w 1142116"/>
                      <a:gd name="connsiteY54" fmla="*/ 35270 h 1082004"/>
                      <a:gd name="connsiteX55" fmla="*/ 1053963 w 1142116"/>
                      <a:gd name="connsiteY55" fmla="*/ 330327 h 1082004"/>
                      <a:gd name="connsiteX56" fmla="*/ 1054059 w 1142116"/>
                      <a:gd name="connsiteY56" fmla="*/ 330516 h 1082004"/>
                      <a:gd name="connsiteX57" fmla="*/ 1053963 w 1142116"/>
                      <a:gd name="connsiteY57" fmla="*/ 330613 h 1082004"/>
                      <a:gd name="connsiteX58" fmla="*/ 88243 w 1142116"/>
                      <a:gd name="connsiteY58" fmla="*/ 330613 h 1082004"/>
                      <a:gd name="connsiteX59" fmla="*/ 88101 w 1142116"/>
                      <a:gd name="connsiteY59" fmla="*/ 330426 h 1082004"/>
                      <a:gd name="connsiteX60" fmla="*/ 88153 w 1142116"/>
                      <a:gd name="connsiteY60" fmla="*/ 330327 h 1082004"/>
                      <a:gd name="connsiteX61" fmla="*/ 135251 w 1142116"/>
                      <a:gd name="connsiteY61" fmla="*/ 360668 h 1082004"/>
                      <a:gd name="connsiteX62" fmla="*/ 1006866 w 1142116"/>
                      <a:gd name="connsiteY62" fmla="*/ 360668 h 1082004"/>
                      <a:gd name="connsiteX63" fmla="*/ 1006866 w 1142116"/>
                      <a:gd name="connsiteY63" fmla="*/ 405752 h 1082004"/>
                      <a:gd name="connsiteX64" fmla="*/ 135251 w 1142116"/>
                      <a:gd name="connsiteY64" fmla="*/ 405752 h 1082004"/>
                      <a:gd name="connsiteX65" fmla="*/ 195362 w 1142116"/>
                      <a:gd name="connsiteY65" fmla="*/ 435807 h 1082004"/>
                      <a:gd name="connsiteX66" fmla="*/ 225418 w 1142116"/>
                      <a:gd name="connsiteY66" fmla="*/ 435807 h 1082004"/>
                      <a:gd name="connsiteX67" fmla="*/ 225418 w 1142116"/>
                      <a:gd name="connsiteY67" fmla="*/ 901671 h 1082004"/>
                      <a:gd name="connsiteX68" fmla="*/ 195362 w 1142116"/>
                      <a:gd name="connsiteY68" fmla="*/ 901671 h 1082004"/>
                      <a:gd name="connsiteX69" fmla="*/ 135251 w 1142116"/>
                      <a:gd name="connsiteY69" fmla="*/ 962533 h 1082004"/>
                      <a:gd name="connsiteX70" fmla="*/ 135251 w 1142116"/>
                      <a:gd name="connsiteY70" fmla="*/ 931726 h 1082004"/>
                      <a:gd name="connsiteX71" fmla="*/ 1006866 w 1142116"/>
                      <a:gd name="connsiteY71" fmla="*/ 931726 h 1082004"/>
                      <a:gd name="connsiteX72" fmla="*/ 1006866 w 1142116"/>
                      <a:gd name="connsiteY72" fmla="*/ 962533 h 1082004"/>
                      <a:gd name="connsiteX73" fmla="*/ 1019444 w 1142116"/>
                      <a:gd name="connsiteY73" fmla="*/ 971550 h 1082004"/>
                      <a:gd name="connsiteX74" fmla="*/ 1026838 w 1142116"/>
                      <a:gd name="connsiteY74" fmla="*/ 976840 h 1082004"/>
                      <a:gd name="connsiteX75" fmla="*/ 115279 w 1142116"/>
                      <a:gd name="connsiteY75" fmla="*/ 976840 h 1082004"/>
                      <a:gd name="connsiteX76" fmla="*/ 122687 w 1142116"/>
                      <a:gd name="connsiteY76" fmla="*/ 971550 h 1082004"/>
                      <a:gd name="connsiteX77" fmla="*/ 1112061 w 1142116"/>
                      <a:gd name="connsiteY77" fmla="*/ 1051949 h 1082004"/>
                      <a:gd name="connsiteX78" fmla="*/ 30056 w 1142116"/>
                      <a:gd name="connsiteY78" fmla="*/ 1051949 h 1082004"/>
                      <a:gd name="connsiteX79" fmla="*/ 30056 w 1142116"/>
                      <a:gd name="connsiteY79" fmla="*/ 1037703 h 1082004"/>
                      <a:gd name="connsiteX80" fmla="*/ 73201 w 1142116"/>
                      <a:gd name="connsiteY80" fmla="*/ 1006866 h 1082004"/>
                      <a:gd name="connsiteX81" fmla="*/ 1068991 w 1142116"/>
                      <a:gd name="connsiteY81" fmla="*/ 1006866 h 1082004"/>
                      <a:gd name="connsiteX82" fmla="*/ 1112061 w 1142116"/>
                      <a:gd name="connsiteY82" fmla="*/ 1037703 h 10820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</a:cxnLst>
                    <a:rect l="l" t="t" r="r" b="b"/>
                    <a:pathLst>
                      <a:path w="1142116" h="1082004">
                        <a:moveTo>
                          <a:pt x="1036921" y="947070"/>
                        </a:moveTo>
                        <a:lnTo>
                          <a:pt x="1036921" y="901671"/>
                        </a:lnTo>
                        <a:lnTo>
                          <a:pt x="976810" y="901671"/>
                        </a:lnTo>
                        <a:lnTo>
                          <a:pt x="976810" y="435807"/>
                        </a:lnTo>
                        <a:lnTo>
                          <a:pt x="1036921" y="435807"/>
                        </a:lnTo>
                        <a:lnTo>
                          <a:pt x="1036921" y="360668"/>
                        </a:lnTo>
                        <a:lnTo>
                          <a:pt x="1112061" y="360668"/>
                        </a:lnTo>
                        <a:lnTo>
                          <a:pt x="1112061" y="330613"/>
                        </a:lnTo>
                        <a:lnTo>
                          <a:pt x="571058" y="0"/>
                        </a:lnTo>
                        <a:lnTo>
                          <a:pt x="30056" y="330613"/>
                        </a:lnTo>
                        <a:lnTo>
                          <a:pt x="30056" y="360668"/>
                        </a:lnTo>
                        <a:lnTo>
                          <a:pt x="105195" y="360668"/>
                        </a:lnTo>
                        <a:lnTo>
                          <a:pt x="105195" y="435807"/>
                        </a:lnTo>
                        <a:lnTo>
                          <a:pt x="165306" y="435807"/>
                        </a:lnTo>
                        <a:lnTo>
                          <a:pt x="165306" y="901671"/>
                        </a:lnTo>
                        <a:lnTo>
                          <a:pt x="105195" y="901671"/>
                        </a:lnTo>
                        <a:lnTo>
                          <a:pt x="105195" y="947070"/>
                        </a:lnTo>
                        <a:lnTo>
                          <a:pt x="0" y="1022209"/>
                        </a:lnTo>
                        <a:lnTo>
                          <a:pt x="0" y="1082005"/>
                        </a:lnTo>
                        <a:lnTo>
                          <a:pt x="1142116" y="1082005"/>
                        </a:lnTo>
                        <a:lnTo>
                          <a:pt x="1142116" y="1022224"/>
                        </a:lnTo>
                        <a:close/>
                        <a:moveTo>
                          <a:pt x="946754" y="901671"/>
                        </a:moveTo>
                        <a:lnTo>
                          <a:pt x="916699" y="901671"/>
                        </a:lnTo>
                        <a:lnTo>
                          <a:pt x="916699" y="435807"/>
                        </a:lnTo>
                        <a:lnTo>
                          <a:pt x="946754" y="435807"/>
                        </a:lnTo>
                        <a:close/>
                        <a:moveTo>
                          <a:pt x="255473" y="435807"/>
                        </a:moveTo>
                        <a:lnTo>
                          <a:pt x="345640" y="435807"/>
                        </a:lnTo>
                        <a:lnTo>
                          <a:pt x="345640" y="901671"/>
                        </a:lnTo>
                        <a:lnTo>
                          <a:pt x="255473" y="901671"/>
                        </a:lnTo>
                        <a:close/>
                        <a:moveTo>
                          <a:pt x="375696" y="435807"/>
                        </a:moveTo>
                        <a:lnTo>
                          <a:pt x="405752" y="435807"/>
                        </a:lnTo>
                        <a:lnTo>
                          <a:pt x="405752" y="901671"/>
                        </a:lnTo>
                        <a:lnTo>
                          <a:pt x="375696" y="901671"/>
                        </a:lnTo>
                        <a:close/>
                        <a:moveTo>
                          <a:pt x="435807" y="435807"/>
                        </a:moveTo>
                        <a:lnTo>
                          <a:pt x="525975" y="435807"/>
                        </a:lnTo>
                        <a:lnTo>
                          <a:pt x="525975" y="901671"/>
                        </a:lnTo>
                        <a:lnTo>
                          <a:pt x="435807" y="901671"/>
                        </a:lnTo>
                        <a:close/>
                        <a:moveTo>
                          <a:pt x="556030" y="435807"/>
                        </a:moveTo>
                        <a:lnTo>
                          <a:pt x="586086" y="435807"/>
                        </a:lnTo>
                        <a:lnTo>
                          <a:pt x="586086" y="901671"/>
                        </a:lnTo>
                        <a:lnTo>
                          <a:pt x="556030" y="901671"/>
                        </a:lnTo>
                        <a:close/>
                        <a:moveTo>
                          <a:pt x="616142" y="435807"/>
                        </a:moveTo>
                        <a:lnTo>
                          <a:pt x="706309" y="435807"/>
                        </a:lnTo>
                        <a:lnTo>
                          <a:pt x="706309" y="901671"/>
                        </a:lnTo>
                        <a:lnTo>
                          <a:pt x="616142" y="901671"/>
                        </a:lnTo>
                        <a:close/>
                        <a:moveTo>
                          <a:pt x="736364" y="435807"/>
                        </a:moveTo>
                        <a:lnTo>
                          <a:pt x="766420" y="435807"/>
                        </a:lnTo>
                        <a:lnTo>
                          <a:pt x="766420" y="901671"/>
                        </a:lnTo>
                        <a:lnTo>
                          <a:pt x="736364" y="901671"/>
                        </a:lnTo>
                        <a:close/>
                        <a:moveTo>
                          <a:pt x="796476" y="435807"/>
                        </a:moveTo>
                        <a:lnTo>
                          <a:pt x="886643" y="435807"/>
                        </a:lnTo>
                        <a:lnTo>
                          <a:pt x="886643" y="901671"/>
                        </a:lnTo>
                        <a:lnTo>
                          <a:pt x="796476" y="901671"/>
                        </a:lnTo>
                        <a:close/>
                        <a:moveTo>
                          <a:pt x="88153" y="330327"/>
                        </a:moveTo>
                        <a:lnTo>
                          <a:pt x="571058" y="35270"/>
                        </a:lnTo>
                        <a:lnTo>
                          <a:pt x="1053963" y="330327"/>
                        </a:lnTo>
                        <a:cubicBezTo>
                          <a:pt x="1054042" y="330353"/>
                          <a:pt x="1054085" y="330438"/>
                          <a:pt x="1054059" y="330516"/>
                        </a:cubicBezTo>
                        <a:cubicBezTo>
                          <a:pt x="1054044" y="330562"/>
                          <a:pt x="1054008" y="330598"/>
                          <a:pt x="1053963" y="330613"/>
                        </a:cubicBezTo>
                        <a:lnTo>
                          <a:pt x="88243" y="330613"/>
                        </a:lnTo>
                        <a:cubicBezTo>
                          <a:pt x="88153" y="330601"/>
                          <a:pt x="88089" y="330518"/>
                          <a:pt x="88101" y="330426"/>
                        </a:cubicBezTo>
                        <a:cubicBezTo>
                          <a:pt x="88107" y="330389"/>
                          <a:pt x="88125" y="330353"/>
                          <a:pt x="88153" y="330327"/>
                        </a:cubicBezTo>
                        <a:close/>
                        <a:moveTo>
                          <a:pt x="135251" y="360668"/>
                        </a:moveTo>
                        <a:lnTo>
                          <a:pt x="1006866" y="360668"/>
                        </a:lnTo>
                        <a:lnTo>
                          <a:pt x="1006866" y="405752"/>
                        </a:lnTo>
                        <a:lnTo>
                          <a:pt x="135251" y="405752"/>
                        </a:lnTo>
                        <a:close/>
                        <a:moveTo>
                          <a:pt x="195362" y="435807"/>
                        </a:moveTo>
                        <a:lnTo>
                          <a:pt x="225418" y="435807"/>
                        </a:lnTo>
                        <a:lnTo>
                          <a:pt x="225418" y="901671"/>
                        </a:lnTo>
                        <a:lnTo>
                          <a:pt x="195362" y="901671"/>
                        </a:lnTo>
                        <a:close/>
                        <a:moveTo>
                          <a:pt x="135251" y="962533"/>
                        </a:moveTo>
                        <a:lnTo>
                          <a:pt x="135251" y="931726"/>
                        </a:lnTo>
                        <a:lnTo>
                          <a:pt x="1006866" y="931726"/>
                        </a:lnTo>
                        <a:lnTo>
                          <a:pt x="1006866" y="962533"/>
                        </a:lnTo>
                        <a:lnTo>
                          <a:pt x="1019444" y="971550"/>
                        </a:lnTo>
                        <a:lnTo>
                          <a:pt x="1026838" y="976840"/>
                        </a:lnTo>
                        <a:lnTo>
                          <a:pt x="115279" y="976840"/>
                        </a:lnTo>
                        <a:lnTo>
                          <a:pt x="122687" y="971550"/>
                        </a:lnTo>
                        <a:close/>
                        <a:moveTo>
                          <a:pt x="1112061" y="1051949"/>
                        </a:moveTo>
                        <a:lnTo>
                          <a:pt x="30056" y="1051949"/>
                        </a:lnTo>
                        <a:lnTo>
                          <a:pt x="30056" y="1037703"/>
                        </a:lnTo>
                        <a:lnTo>
                          <a:pt x="73201" y="1006866"/>
                        </a:lnTo>
                        <a:lnTo>
                          <a:pt x="1068991" y="1006866"/>
                        </a:lnTo>
                        <a:lnTo>
                          <a:pt x="1112061" y="1037703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 w="149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 dirty="0"/>
                  </a:p>
                </p:txBody>
              </p:sp>
            </p:grpSp>
            <p:sp>
              <p:nvSpPr>
                <p:cNvPr id="67" name="Espace réservé du contenu 44">
                  <a:extLst>
                    <a:ext uri="{FF2B5EF4-FFF2-40B4-BE49-F238E27FC236}">
                      <a16:creationId xmlns:a16="http://schemas.microsoft.com/office/drawing/2014/main" id="{1DB1FA36-1205-4B1C-ACAA-010A07A6970B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810330" y="3591595"/>
                  <a:ext cx="1237756" cy="443671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rmAutofit/>
                </a:bodyPr>
                <a:lstStyle>
                  <a:lvl1pPr marL="384048" indent="-384048" algn="l" defTabSz="914400" rtl="0" eaLnBrk="1" latinLnBrk="0" hangingPunct="1">
                    <a:lnSpc>
                      <a:spcPct val="94000"/>
                    </a:lnSpc>
                    <a:spcBef>
                      <a:spcPts val="1000"/>
                    </a:spcBef>
                    <a:spcAft>
                      <a:spcPts val="200"/>
                    </a:spcAft>
                    <a:buFont typeface="Franklin Gothic Book" panose="020B0503020102020204" pitchFamily="34" charset="0"/>
                    <a:buChar char="■"/>
                    <a:defRPr sz="2000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914400" indent="-384048" algn="l" defTabSz="914400" rtl="0" eaLnBrk="1" latinLnBrk="0" hangingPunct="1">
                    <a:lnSpc>
                      <a:spcPct val="94000"/>
                    </a:lnSpc>
                    <a:spcBef>
                      <a:spcPts val="500"/>
                    </a:spcBef>
                    <a:spcAft>
                      <a:spcPts val="200"/>
                    </a:spcAft>
                    <a:buFont typeface="Franklin Gothic Book" panose="020B0503020102020204" pitchFamily="34" charset="0"/>
                    <a:buChar char="–"/>
                    <a:defRPr sz="2000" i="1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371600" indent="-384048" algn="l" defTabSz="914400" rtl="0" eaLnBrk="1" latinLnBrk="0" hangingPunct="1">
                    <a:lnSpc>
                      <a:spcPct val="94000"/>
                    </a:lnSpc>
                    <a:spcBef>
                      <a:spcPts val="500"/>
                    </a:spcBef>
                    <a:spcAft>
                      <a:spcPts val="200"/>
                    </a:spcAft>
                    <a:buFont typeface="Franklin Gothic Book" panose="020B0503020102020204" pitchFamily="34" charset="0"/>
                    <a:buChar char="■"/>
                    <a:defRPr sz="1800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indent="-384048" algn="l" defTabSz="914400" rtl="0" eaLnBrk="1" latinLnBrk="0" hangingPunct="1">
                    <a:lnSpc>
                      <a:spcPct val="94000"/>
                    </a:lnSpc>
                    <a:spcBef>
                      <a:spcPts val="500"/>
                    </a:spcBef>
                    <a:spcAft>
                      <a:spcPts val="200"/>
                    </a:spcAft>
                    <a:buFont typeface="Franklin Gothic Book" panose="020B0503020102020204" pitchFamily="34" charset="0"/>
                    <a:buChar char="–"/>
                    <a:defRPr sz="1800" i="1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286000" indent="-384048" algn="l" defTabSz="914400" rtl="0" eaLnBrk="1" latinLnBrk="0" hangingPunct="1">
                    <a:lnSpc>
                      <a:spcPct val="94000"/>
                    </a:lnSpc>
                    <a:spcBef>
                      <a:spcPts val="500"/>
                    </a:spcBef>
                    <a:spcAft>
                      <a:spcPts val="200"/>
                    </a:spcAft>
                    <a:buFont typeface="Franklin Gothic Book" panose="020B0503020102020204" pitchFamily="34" charset="0"/>
                    <a:buChar char="■"/>
                    <a:defRPr sz="1600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743200" indent="-384048" algn="l" defTabSz="914400" rtl="0" eaLnBrk="1" latinLnBrk="0" hangingPunct="1">
                    <a:lnSpc>
                      <a:spcPct val="94000"/>
                    </a:lnSpc>
                    <a:spcBef>
                      <a:spcPts val="500"/>
                    </a:spcBef>
                    <a:spcAft>
                      <a:spcPts val="200"/>
                    </a:spcAft>
                    <a:buFont typeface="Franklin Gothic Book" panose="020B0503020102020204" pitchFamily="34" charset="0"/>
                    <a:buChar char="–"/>
                    <a:defRPr sz="1600" i="1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200400" indent="-384048" algn="l" defTabSz="914400" rtl="0" eaLnBrk="1" latinLnBrk="0" hangingPunct="1">
                    <a:lnSpc>
                      <a:spcPct val="94000"/>
                    </a:lnSpc>
                    <a:spcBef>
                      <a:spcPts val="500"/>
                    </a:spcBef>
                    <a:spcAft>
                      <a:spcPts val="200"/>
                    </a:spcAft>
                    <a:buFont typeface="Franklin Gothic Book" panose="020B0503020102020204" pitchFamily="34" charset="0"/>
                    <a:buChar char="■"/>
                    <a:defRPr sz="1400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57600" indent="-384048" algn="l" defTabSz="914400" rtl="0" eaLnBrk="1" latinLnBrk="0" hangingPunct="1">
                    <a:lnSpc>
                      <a:spcPct val="94000"/>
                    </a:lnSpc>
                    <a:spcBef>
                      <a:spcPts val="500"/>
                    </a:spcBef>
                    <a:spcAft>
                      <a:spcPts val="200"/>
                    </a:spcAft>
                    <a:buFont typeface="Franklin Gothic Book" panose="020B0503020102020204" pitchFamily="34" charset="0"/>
                    <a:buChar char="–"/>
                    <a:defRPr sz="1400" i="1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114800" indent="-384048" algn="l" defTabSz="914400" rtl="0" eaLnBrk="1" latinLnBrk="0" hangingPunct="1">
                    <a:lnSpc>
                      <a:spcPct val="94000"/>
                    </a:lnSpc>
                    <a:spcBef>
                      <a:spcPts val="500"/>
                    </a:spcBef>
                    <a:spcAft>
                      <a:spcPts val="200"/>
                    </a:spcAft>
                    <a:buFont typeface="Franklin Gothic Book" panose="020B0503020102020204" pitchFamily="34" charset="0"/>
                    <a:buChar char="■"/>
                    <a:defRPr sz="1400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>
                    <a:buFont typeface="Franklin Gothic Book" panose="020B0503020102020204" pitchFamily="34" charset="0"/>
                    <a:buNone/>
                  </a:pPr>
                  <a:r>
                    <a:rPr lang="fr-FR" b="1" dirty="0"/>
                    <a:t>Banques</a:t>
                  </a:r>
                </a:p>
              </p:txBody>
            </p:sp>
            <p:pic>
              <p:nvPicPr>
                <p:cNvPr id="68" name="Graphique 67" descr="Argent contour">
                  <a:extLst>
                    <a:ext uri="{FF2B5EF4-FFF2-40B4-BE49-F238E27FC236}">
                      <a16:creationId xmlns:a16="http://schemas.microsoft.com/office/drawing/2014/main" id="{951CF75E-974F-4EAF-AC4B-4FD017DDE31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  <a:stretch>
                  <a:fillRect/>
                </a:stretch>
              </p:blipFill>
              <p:spPr>
                <a:xfrm rot="19791350">
                  <a:off x="2016505" y="2278182"/>
                  <a:ext cx="798782" cy="798782"/>
                </a:xfrm>
                <a:prstGeom prst="rect">
                  <a:avLst/>
                </a:prstGeom>
              </p:spPr>
            </p:pic>
          </p:grpSp>
          <p:grpSp>
            <p:nvGrpSpPr>
              <p:cNvPr id="34" name="Groupe 33">
                <a:extLst>
                  <a:ext uri="{FF2B5EF4-FFF2-40B4-BE49-F238E27FC236}">
                    <a16:creationId xmlns:a16="http://schemas.microsoft.com/office/drawing/2014/main" id="{AB119D7B-8B49-4457-AA49-60A8CF71CFDA}"/>
                  </a:ext>
                </a:extLst>
              </p:cNvPr>
              <p:cNvGrpSpPr/>
              <p:nvPr/>
            </p:nvGrpSpPr>
            <p:grpSpPr>
              <a:xfrm>
                <a:off x="2429538" y="1874494"/>
                <a:ext cx="6359" cy="403379"/>
                <a:chOff x="2470890" y="1812882"/>
                <a:chExt cx="6359" cy="403379"/>
              </a:xfrm>
            </p:grpSpPr>
            <p:cxnSp>
              <p:nvCxnSpPr>
                <p:cNvPr id="25" name="Connecteur droit avec flèche 24">
                  <a:extLst>
                    <a:ext uri="{FF2B5EF4-FFF2-40B4-BE49-F238E27FC236}">
                      <a16:creationId xmlns:a16="http://schemas.microsoft.com/office/drawing/2014/main" id="{7D8C7995-496E-4604-9D33-E15FDB30126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476500" y="2009775"/>
                  <a:ext cx="0" cy="190500"/>
                </a:xfrm>
                <a:prstGeom prst="straightConnector1">
                  <a:avLst/>
                </a:prstGeom>
                <a:ln>
                  <a:solidFill>
                    <a:srgbClr val="00B050"/>
                  </a:solidFill>
                  <a:tailEnd type="triangle"/>
                </a:ln>
              </p:spPr>
              <p:style>
                <a:lnRef idx="2">
                  <a:schemeClr val="accent4"/>
                </a:lnRef>
                <a:fillRef idx="0">
                  <a:schemeClr val="accent4"/>
                </a:fillRef>
                <a:effectRef idx="1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Connecteur droit avec flèche 38">
                  <a:extLst>
                    <a:ext uri="{FF2B5EF4-FFF2-40B4-BE49-F238E27FC236}">
                      <a16:creationId xmlns:a16="http://schemas.microsoft.com/office/drawing/2014/main" id="{76E32465-B09E-4F5F-BEEB-DEB8C153D98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470890" y="2019300"/>
                  <a:ext cx="0" cy="190500"/>
                </a:xfrm>
                <a:prstGeom prst="straightConnector1">
                  <a:avLst/>
                </a:prstGeom>
                <a:ln>
                  <a:solidFill>
                    <a:srgbClr val="00B050"/>
                  </a:solidFill>
                  <a:tailEnd type="triangle"/>
                </a:ln>
              </p:spPr>
              <p:style>
                <a:lnRef idx="2">
                  <a:schemeClr val="accent4"/>
                </a:lnRef>
                <a:fillRef idx="0">
                  <a:schemeClr val="accent4"/>
                </a:fillRef>
                <a:effectRef idx="1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Connecteur droit 41">
                  <a:extLst>
                    <a:ext uri="{FF2B5EF4-FFF2-40B4-BE49-F238E27FC236}">
                      <a16:creationId xmlns:a16="http://schemas.microsoft.com/office/drawing/2014/main" id="{9339C958-4E63-4C22-A98B-C9072C3D3417}"/>
                    </a:ext>
                  </a:extLst>
                </p:cNvPr>
                <p:cNvCxnSpPr/>
                <p:nvPr/>
              </p:nvCxnSpPr>
              <p:spPr>
                <a:xfrm flipV="1">
                  <a:off x="2477249" y="1812882"/>
                  <a:ext cx="0" cy="212879"/>
                </a:xfrm>
                <a:prstGeom prst="line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Connecteur droit avec flèche 42">
                  <a:extLst>
                    <a:ext uri="{FF2B5EF4-FFF2-40B4-BE49-F238E27FC236}">
                      <a16:creationId xmlns:a16="http://schemas.microsoft.com/office/drawing/2014/main" id="{E990BF6D-5095-4FC7-A939-39FCD473B64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470890" y="2025761"/>
                  <a:ext cx="0" cy="190500"/>
                </a:xfrm>
                <a:prstGeom prst="straightConnector1">
                  <a:avLst/>
                </a:prstGeom>
                <a:ln>
                  <a:solidFill>
                    <a:srgbClr val="00B050"/>
                  </a:solidFill>
                  <a:tailEnd type="triangle"/>
                </a:ln>
              </p:spPr>
              <p:style>
                <a:lnRef idx="2">
                  <a:schemeClr val="accent4"/>
                </a:lnRef>
                <a:fillRef idx="0">
                  <a:schemeClr val="accent4"/>
                </a:fillRef>
                <a:effectRef idx="1">
                  <a:schemeClr val="accent4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9" name="Groupe 68">
                <a:extLst>
                  <a:ext uri="{FF2B5EF4-FFF2-40B4-BE49-F238E27FC236}">
                    <a16:creationId xmlns:a16="http://schemas.microsoft.com/office/drawing/2014/main" id="{17E0C1FD-D1AD-43A4-91E5-C822423E9278}"/>
                  </a:ext>
                </a:extLst>
              </p:cNvPr>
              <p:cNvGrpSpPr/>
              <p:nvPr/>
            </p:nvGrpSpPr>
            <p:grpSpPr>
              <a:xfrm rot="10800000">
                <a:off x="2415894" y="4142314"/>
                <a:ext cx="0" cy="393854"/>
                <a:chOff x="2476500" y="1806421"/>
                <a:chExt cx="0" cy="393854"/>
              </a:xfrm>
            </p:grpSpPr>
            <p:cxnSp>
              <p:nvCxnSpPr>
                <p:cNvPr id="70" name="Connecteur droit avec flèche 69">
                  <a:extLst>
                    <a:ext uri="{FF2B5EF4-FFF2-40B4-BE49-F238E27FC236}">
                      <a16:creationId xmlns:a16="http://schemas.microsoft.com/office/drawing/2014/main" id="{5A5F9571-E3FE-4B6F-99A7-D5BC348AA82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476500" y="2009775"/>
                  <a:ext cx="0" cy="190500"/>
                </a:xfrm>
                <a:prstGeom prst="straightConnector1">
                  <a:avLst/>
                </a:prstGeom>
                <a:ln>
                  <a:solidFill>
                    <a:srgbClr val="C00000"/>
                  </a:solidFill>
                  <a:tailEnd type="triangle"/>
                </a:ln>
              </p:spPr>
              <p:style>
                <a:lnRef idx="2">
                  <a:schemeClr val="accent4"/>
                </a:lnRef>
                <a:fillRef idx="0">
                  <a:schemeClr val="accent4"/>
                </a:fillRef>
                <a:effectRef idx="1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Connecteur droit 70">
                  <a:extLst>
                    <a:ext uri="{FF2B5EF4-FFF2-40B4-BE49-F238E27FC236}">
                      <a16:creationId xmlns:a16="http://schemas.microsoft.com/office/drawing/2014/main" id="{DCB25464-8D8B-4E56-AEB6-DAED1C8DB1A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476500" y="1806421"/>
                  <a:ext cx="0" cy="212879"/>
                </a:xfrm>
                <a:prstGeom prst="line">
                  <a:avLst/>
                </a:prstGeom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2" name="Espace réservé du contenu 44">
                <a:extLst>
                  <a:ext uri="{FF2B5EF4-FFF2-40B4-BE49-F238E27FC236}">
                    <a16:creationId xmlns:a16="http://schemas.microsoft.com/office/drawing/2014/main" id="{445825A6-C4D1-477A-9F02-AE81455EFD5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843542" y="1266559"/>
                <a:ext cx="1183212" cy="71437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85000" lnSpcReduction="10000"/>
              </a:bodyPr>
              <a:lstStyle>
                <a:lvl1pPr marL="384048" indent="-384048" algn="l" defTabSz="914400" rtl="0" eaLnBrk="1" latinLnBrk="0" hangingPunct="1">
                  <a:lnSpc>
                    <a:spcPct val="94000"/>
                  </a:lnSpc>
                  <a:spcBef>
                    <a:spcPts val="10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20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–"/>
                  <a:defRPr sz="2000" i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2pPr>
                <a:lvl3pPr marL="13716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18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–"/>
                  <a:defRPr sz="1800" i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4pPr>
                <a:lvl5pPr marL="22860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16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27432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–"/>
                  <a:defRPr sz="1600" i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6pPr>
                <a:lvl7pPr marL="32004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14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7pPr>
                <a:lvl8pPr marL="36576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–"/>
                  <a:defRPr sz="1400" i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8pPr>
                <a:lvl9pPr marL="41148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14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Franklin Gothic Book" panose="020B0503020102020204" pitchFamily="34" charset="0"/>
                  <a:buNone/>
                </a:pPr>
                <a:r>
                  <a:rPr lang="fr-FR" dirty="0">
                    <a:solidFill>
                      <a:srgbClr val="00B050"/>
                    </a:solidFill>
                  </a:rPr>
                  <a:t>Création monétaire</a:t>
                </a:r>
              </a:p>
            </p:txBody>
          </p:sp>
          <p:sp>
            <p:nvSpPr>
              <p:cNvPr id="73" name="Espace réservé du contenu 44">
                <a:extLst>
                  <a:ext uri="{FF2B5EF4-FFF2-40B4-BE49-F238E27FC236}">
                    <a16:creationId xmlns:a16="http://schemas.microsoft.com/office/drawing/2014/main" id="{AAFC0AED-4375-433E-9D57-F427C2703B5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78626" y="4605363"/>
                <a:ext cx="1312833" cy="71437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85000" lnSpcReduction="10000"/>
              </a:bodyPr>
              <a:lstStyle>
                <a:lvl1pPr marL="384048" indent="-384048" algn="l" defTabSz="914400" rtl="0" eaLnBrk="1" latinLnBrk="0" hangingPunct="1">
                  <a:lnSpc>
                    <a:spcPct val="94000"/>
                  </a:lnSpc>
                  <a:spcBef>
                    <a:spcPts val="10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20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–"/>
                  <a:defRPr sz="2000" i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2pPr>
                <a:lvl3pPr marL="13716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18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–"/>
                  <a:defRPr sz="1800" i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4pPr>
                <a:lvl5pPr marL="22860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16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27432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–"/>
                  <a:defRPr sz="1600" i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6pPr>
                <a:lvl7pPr marL="32004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14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7pPr>
                <a:lvl8pPr marL="36576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–"/>
                  <a:defRPr sz="1400" i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8pPr>
                <a:lvl9pPr marL="41148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14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Franklin Gothic Book" panose="020B0503020102020204" pitchFamily="34" charset="0"/>
                  <a:buNone/>
                </a:pPr>
                <a:r>
                  <a:rPr lang="fr-FR" dirty="0">
                    <a:solidFill>
                      <a:srgbClr val="C00000"/>
                    </a:solidFill>
                  </a:rPr>
                  <a:t>Destruction</a:t>
                </a:r>
                <a:r>
                  <a:rPr lang="fr-FR" dirty="0">
                    <a:solidFill>
                      <a:srgbClr val="00B050"/>
                    </a:solidFill>
                  </a:rPr>
                  <a:t> </a:t>
                </a:r>
                <a:r>
                  <a:rPr lang="fr-FR" dirty="0">
                    <a:solidFill>
                      <a:srgbClr val="C00000"/>
                    </a:solidFill>
                  </a:rPr>
                  <a:t>monétaire</a:t>
                </a:r>
              </a:p>
            </p:txBody>
          </p:sp>
          <p:sp>
            <p:nvSpPr>
              <p:cNvPr id="41" name="Espace réservé du contenu 44">
                <a:extLst>
                  <a:ext uri="{FF2B5EF4-FFF2-40B4-BE49-F238E27FC236}">
                    <a16:creationId xmlns:a16="http://schemas.microsoft.com/office/drawing/2014/main" id="{A6290F2B-2B47-46AC-AF03-66DED5F968B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837932" y="1276084"/>
                <a:ext cx="1183212" cy="71437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85000" lnSpcReduction="10000"/>
              </a:bodyPr>
              <a:lstStyle>
                <a:lvl1pPr marL="384048" indent="-384048" algn="l" defTabSz="914400" rtl="0" eaLnBrk="1" latinLnBrk="0" hangingPunct="1">
                  <a:lnSpc>
                    <a:spcPct val="94000"/>
                  </a:lnSpc>
                  <a:spcBef>
                    <a:spcPts val="10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20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–"/>
                  <a:defRPr sz="2000" i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2pPr>
                <a:lvl3pPr marL="13716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18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–"/>
                  <a:defRPr sz="1800" i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4pPr>
                <a:lvl5pPr marL="22860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16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27432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–"/>
                  <a:defRPr sz="1600" i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6pPr>
                <a:lvl7pPr marL="32004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14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7pPr>
                <a:lvl8pPr marL="36576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–"/>
                  <a:defRPr sz="1400" i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8pPr>
                <a:lvl9pPr marL="4114800" indent="-384048" algn="l" defTabSz="914400" rtl="0" eaLnBrk="1" latinLnBrk="0" hangingPunct="1">
                  <a:lnSpc>
                    <a:spcPct val="94000"/>
                  </a:lnSpc>
                  <a:spcBef>
                    <a:spcPts val="500"/>
                  </a:spcBef>
                  <a:spcAft>
                    <a:spcPts val="200"/>
                  </a:spcAft>
                  <a:buFont typeface="Franklin Gothic Book" panose="020B0503020102020204" pitchFamily="34" charset="0"/>
                  <a:buChar char="■"/>
                  <a:defRPr sz="14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Franklin Gothic Book" panose="020B0503020102020204" pitchFamily="34" charset="0"/>
                  <a:buNone/>
                </a:pPr>
                <a:r>
                  <a:rPr lang="fr-FR" dirty="0">
                    <a:solidFill>
                      <a:srgbClr val="00B050"/>
                    </a:solidFill>
                  </a:rPr>
                  <a:t>Création monétaire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349094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62152" y="365125"/>
            <a:ext cx="11098924" cy="980199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/>
              <a:t>Dévoiement du crédit bancaire vers l’immobilier (</a:t>
            </a:r>
            <a:r>
              <a:rPr lang="fr-FR" dirty="0" err="1"/>
              <a:t>Jorda</a:t>
            </a:r>
            <a:r>
              <a:rPr lang="fr-FR" dirty="0"/>
              <a:t>, </a:t>
            </a:r>
            <a:r>
              <a:rPr lang="fr-FR" dirty="0" err="1"/>
              <a:t>Schularick</a:t>
            </a:r>
            <a:r>
              <a:rPr lang="fr-FR" dirty="0"/>
              <a:t> &amp; Taylor, 2015) </a:t>
            </a:r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/>
          <a:srcRect t="2860" b="2860"/>
          <a:stretch>
            <a:fillRect/>
          </a:stretch>
        </p:blipFill>
        <p:spPr>
          <a:xfrm>
            <a:off x="1082566" y="1552356"/>
            <a:ext cx="9829800" cy="4351338"/>
          </a:xfrm>
        </p:spPr>
      </p:pic>
      <p:sp>
        <p:nvSpPr>
          <p:cNvPr id="5" name="ZoneTexte 4"/>
          <p:cNvSpPr txBox="1"/>
          <p:nvPr/>
        </p:nvSpPr>
        <p:spPr>
          <a:xfrm>
            <a:off x="1082567" y="6033184"/>
            <a:ext cx="96800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/>
              <a:t>Notes</a:t>
            </a:r>
            <a:r>
              <a:rPr lang="fr-FR" dirty="0"/>
              <a:t>: </a:t>
            </a:r>
            <a:r>
              <a:rPr lang="fr-FR" dirty="0" err="1"/>
              <a:t>Mortgage</a:t>
            </a:r>
            <a:r>
              <a:rPr lang="fr-FR" dirty="0"/>
              <a:t> (</a:t>
            </a:r>
            <a:r>
              <a:rPr lang="fr-FR" dirty="0" err="1"/>
              <a:t>residential</a:t>
            </a:r>
            <a:r>
              <a:rPr lang="fr-FR" dirty="0"/>
              <a:t> and commercial) and non-</a:t>
            </a:r>
            <a:r>
              <a:rPr lang="fr-FR" dirty="0" err="1"/>
              <a:t>mortgage</a:t>
            </a:r>
            <a:r>
              <a:rPr lang="fr-FR" dirty="0"/>
              <a:t> </a:t>
            </a:r>
            <a:r>
              <a:rPr lang="fr-FR" dirty="0" err="1"/>
              <a:t>lending</a:t>
            </a:r>
            <a:r>
              <a:rPr lang="fr-FR" dirty="0"/>
              <a:t> to the business and </a:t>
            </a:r>
            <a:r>
              <a:rPr lang="fr-FR" dirty="0" err="1"/>
              <a:t>household</a:t>
            </a:r>
            <a:r>
              <a:rPr lang="fr-FR" dirty="0"/>
              <a:t> </a:t>
            </a:r>
            <a:r>
              <a:rPr lang="fr-FR" dirty="0" err="1"/>
              <a:t>sectors</a:t>
            </a:r>
            <a:r>
              <a:rPr lang="fr-FR" dirty="0"/>
              <a:t>. </a:t>
            </a:r>
            <a:r>
              <a:rPr lang="fr-FR" dirty="0" err="1"/>
              <a:t>Average</a:t>
            </a:r>
            <a:r>
              <a:rPr lang="fr-FR" dirty="0"/>
              <a:t> </a:t>
            </a:r>
            <a:r>
              <a:rPr lang="fr-FR" dirty="0" err="1"/>
              <a:t>across</a:t>
            </a:r>
            <a:r>
              <a:rPr lang="fr-FR" dirty="0"/>
              <a:t> 17 countries.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AABCE-B532-514F-8474-AE2411C92939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70548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Espace réservé du numéro de diapositive 4">
            <a:extLst>
              <a:ext uri="{FF2B5EF4-FFF2-40B4-BE49-F238E27FC236}">
                <a16:creationId xmlns:a16="http://schemas.microsoft.com/office/drawing/2014/main" id="{27F7E285-5F61-5447-B0D9-44B13DF1C13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615BC11-ED3B-BE48-9FE4-0B05DCB0B46A}" type="slidenum">
              <a:rPr lang="fr-FR" altLang="fr-FR" sz="1400"/>
              <a:pPr>
                <a:spcBef>
                  <a:spcPct val="0"/>
                </a:spcBef>
                <a:buClrTx/>
                <a:buSzTx/>
                <a:buFontTx/>
                <a:buNone/>
              </a:pPr>
              <a:t>19</a:t>
            </a:fld>
            <a:endParaRPr lang="fr-FR" altLang="fr-FR" sz="1400"/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8F7318E6-18E4-1349-BA8D-3B74E8ACDB6F}"/>
              </a:ext>
            </a:extLst>
          </p:cNvPr>
          <p:cNvGraphicFramePr>
            <a:graphicFrameLocks noGrp="1"/>
          </p:cNvGraphicFramePr>
          <p:nvPr/>
        </p:nvGraphicFramePr>
        <p:xfrm>
          <a:off x="3648075" y="723900"/>
          <a:ext cx="4895850" cy="54419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791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9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91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91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91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99032"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u="none" strike="noStrike" dirty="0">
                          <a:effectLst/>
                        </a:rPr>
                        <a:t> 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 dirty="0">
                          <a:effectLst/>
                        </a:rPr>
                        <a:t>Banque de proximité mutualiste (€ millions)</a:t>
                      </a:r>
                      <a:endParaRPr lang="fr-FR" sz="1000" b="0" i="0" u="none" strike="noStrike" dirty="0">
                        <a:solidFill>
                          <a:srgbClr val="008C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 dirty="0">
                          <a:effectLst/>
                        </a:rPr>
                        <a:t>%</a:t>
                      </a:r>
                      <a:endParaRPr lang="fr-FR" sz="1000" b="0" i="0" u="none" strike="noStrike" dirty="0">
                        <a:solidFill>
                          <a:srgbClr val="008C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>
                          <a:effectLst/>
                        </a:rPr>
                        <a:t>Grande banque universelle (€ millions)</a:t>
                      </a:r>
                      <a:endParaRPr lang="fr-FR" sz="1000" b="0" i="0" u="none" strike="noStrike">
                        <a:solidFill>
                          <a:srgbClr val="008C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>
                          <a:effectLst/>
                        </a:rPr>
                        <a:t>%</a:t>
                      </a:r>
                      <a:endParaRPr lang="fr-FR" sz="1000" b="0" i="0" u="none" strike="noStrike">
                        <a:solidFill>
                          <a:srgbClr val="008C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3009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fr-FR" sz="1000" u="none" strike="noStrike" dirty="0">
                          <a:effectLst/>
                        </a:rPr>
                        <a:t>ACTIFS 2022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9125"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u="none" strike="noStrike">
                          <a:effectLst/>
                        </a:rPr>
                        <a:t>Banques centrales &amp; Prêts interbancaires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>
                          <a:effectLst/>
                        </a:rPr>
                        <a:t>6 041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 dirty="0">
                          <a:effectLst/>
                        </a:rPr>
                        <a:t>15 %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>
                          <a:effectLst/>
                        </a:rPr>
                        <a:t>351 176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>
                          <a:effectLst/>
                        </a:rPr>
                        <a:t>13 %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4325"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u="none" strike="noStrike">
                          <a:effectLst/>
                        </a:rPr>
                        <a:t>Crédits clientèle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>
                          <a:effectLst/>
                        </a:rPr>
                        <a:t>28 761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 dirty="0">
                          <a:effectLst/>
                        </a:rPr>
                        <a:t>69 %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>
                          <a:effectLst/>
                        </a:rPr>
                        <a:t>857 020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>
                          <a:effectLst/>
                        </a:rPr>
                        <a:t>32 %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9516"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u="none" strike="noStrike">
                          <a:effectLst/>
                        </a:rPr>
                        <a:t>Portefeuille de titres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>
                          <a:effectLst/>
                        </a:rPr>
                        <a:t>5 480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 dirty="0">
                          <a:effectLst/>
                        </a:rPr>
                        <a:t>13 %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>
                          <a:effectLst/>
                        </a:rPr>
                        <a:t>1 102 541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>
                          <a:effectLst/>
                        </a:rPr>
                        <a:t>41 %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9516"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u="none" strike="noStrike">
                          <a:effectLst/>
                        </a:rPr>
                        <a:t>Valeurs immobilisées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>
                          <a:effectLst/>
                        </a:rPr>
                        <a:t>754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 dirty="0">
                          <a:effectLst/>
                        </a:rPr>
                        <a:t>2 %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>
                          <a:effectLst/>
                        </a:rPr>
                        <a:t>53 815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>
                          <a:effectLst/>
                        </a:rPr>
                        <a:t>2 %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3009"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u="none" strike="noStrike">
                          <a:effectLst/>
                        </a:rPr>
                        <a:t>Divers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>
                          <a:effectLst/>
                        </a:rPr>
                        <a:t>493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 dirty="0">
                          <a:effectLst/>
                        </a:rPr>
                        <a:t>1 %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 dirty="0">
                          <a:effectLst/>
                        </a:rPr>
                        <a:t>301 824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>
                          <a:effectLst/>
                        </a:rPr>
                        <a:t>12 %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3009"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u="none" strike="noStrike">
                          <a:effectLst/>
                        </a:rPr>
                        <a:t>Total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>
                          <a:effectLst/>
                        </a:rPr>
                        <a:t>41 529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>
                          <a:effectLst/>
                        </a:rPr>
                        <a:t>100 %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 dirty="0">
                          <a:effectLst/>
                        </a:rPr>
                        <a:t>2 666 376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>
                          <a:effectLst/>
                        </a:rPr>
                        <a:t>100 %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3009">
                <a:tc gridSpan="5">
                  <a:txBody>
                    <a:bodyPr/>
                    <a:lstStyle/>
                    <a:p>
                      <a:pPr algn="l" fontAlgn="t"/>
                      <a:r>
                        <a:rPr lang="fr-FR" sz="1000" u="none" strike="noStrike" dirty="0">
                          <a:effectLst/>
                        </a:rPr>
                        <a:t> 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4" marR="9524" marT="9525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3009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fr-FR" sz="1000" u="none" strike="noStrike" dirty="0">
                          <a:effectLst/>
                        </a:rPr>
                        <a:t>PASSIFS 2022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699032"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u="none" strike="noStrike">
                          <a:effectLst/>
                        </a:rPr>
                        <a:t>Banques centrales &amp; emprunts interbancaires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>
                          <a:effectLst/>
                        </a:rPr>
                        <a:t>21 417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>
                          <a:effectLst/>
                        </a:rPr>
                        <a:t>51 %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 dirty="0">
                          <a:effectLst/>
                        </a:rPr>
                        <a:t>127 772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>
                          <a:effectLst/>
                        </a:rPr>
                        <a:t>5 %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14325"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u="none" strike="noStrike">
                          <a:effectLst/>
                        </a:rPr>
                        <a:t>Dépôts clientèle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>
                          <a:effectLst/>
                        </a:rPr>
                        <a:t>11 994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>
                          <a:effectLst/>
                        </a:rPr>
                        <a:t>29 %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 dirty="0">
                          <a:effectLst/>
                        </a:rPr>
                        <a:t>1 008 054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>
                          <a:effectLst/>
                        </a:rPr>
                        <a:t>38 %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3009"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u="none" strike="noStrike">
                          <a:effectLst/>
                        </a:rPr>
                        <a:t>Titres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>
                          <a:effectLst/>
                        </a:rPr>
                        <a:t>174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>
                          <a:effectLst/>
                        </a:rPr>
                        <a:t>1 %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 dirty="0">
                          <a:effectLst/>
                        </a:rPr>
                        <a:t>901 911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>
                          <a:effectLst/>
                        </a:rPr>
                        <a:t>34 %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33009"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u="none" strike="noStrike">
                          <a:effectLst/>
                        </a:rPr>
                        <a:t>Fonds propres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>
                          <a:effectLst/>
                        </a:rPr>
                        <a:t>6 745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>
                          <a:effectLst/>
                        </a:rPr>
                        <a:t>16 %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 dirty="0">
                          <a:effectLst/>
                        </a:rPr>
                        <a:t>126 555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>
                          <a:effectLst/>
                        </a:rPr>
                        <a:t>5 %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33009"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u="none" strike="noStrike">
                          <a:effectLst/>
                        </a:rPr>
                        <a:t>Divers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>
                          <a:effectLst/>
                        </a:rPr>
                        <a:t>1 199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>
                          <a:effectLst/>
                        </a:rPr>
                        <a:t>3 %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 dirty="0">
                          <a:effectLst/>
                        </a:rPr>
                        <a:t>502 084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 dirty="0">
                          <a:effectLst/>
                        </a:rPr>
                        <a:t>15 %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33009"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u="none" strike="noStrike">
                          <a:effectLst/>
                        </a:rPr>
                        <a:t>Total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>
                          <a:effectLst/>
                        </a:rPr>
                        <a:t>41 529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 dirty="0">
                          <a:effectLst/>
                        </a:rPr>
                        <a:t>100 %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>
                          <a:effectLst/>
                        </a:rPr>
                        <a:t>2 666 376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u="none" strike="noStrike" dirty="0">
                          <a:effectLst/>
                        </a:rPr>
                        <a:t>100 %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7" name="ZoneTexte 6">
            <a:extLst>
              <a:ext uri="{FF2B5EF4-FFF2-40B4-BE49-F238E27FC236}">
                <a16:creationId xmlns:a16="http://schemas.microsoft.com/office/drawing/2014/main" id="{1910C1A3-6B6F-9147-A8A1-D2D03E623228}"/>
              </a:ext>
            </a:extLst>
          </p:cNvPr>
          <p:cNvSpPr txBox="1"/>
          <p:nvPr/>
        </p:nvSpPr>
        <p:spPr>
          <a:xfrm>
            <a:off x="2154621" y="44451"/>
            <a:ext cx="7902194" cy="9239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kern="50" spc="60" dirty="0">
                <a:latin typeface="Helvetica" pitchFamily="2" charset="0"/>
                <a:ea typeface="Calibri" panose="020F0502020204030204" pitchFamily="34" charset="0"/>
                <a:cs typeface="Helvetica" pitchFamily="2" charset="0"/>
              </a:rPr>
              <a:t>Bilans consolidés comparés d’une banque mutualiste de proximité et d’une grande banque universelle</a:t>
            </a:r>
            <a:endParaRPr lang="fr-F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fr-FR" dirty="0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BCC97E4F-9795-B743-9091-737030630E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8301" y="2205038"/>
            <a:ext cx="3527425" cy="792162"/>
          </a:xfrm>
          <a:prstGeom prst="ellips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eaLnBrk="1" hangingPunct="1">
              <a:defRPr/>
            </a:pPr>
            <a:endParaRPr lang="fr-FR">
              <a:solidFill>
                <a:schemeClr val="lt1"/>
              </a:solidFill>
            </a:endParaRP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EAB05321-1B2B-8C4B-A08D-6358BECE48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8301" y="5156870"/>
            <a:ext cx="3527425" cy="360362"/>
          </a:xfrm>
          <a:prstGeom prst="ellips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eaLnBrk="1" hangingPunct="1">
              <a:defRPr/>
            </a:pPr>
            <a:endParaRPr lang="fr-FR">
              <a:solidFill>
                <a:schemeClr val="lt1"/>
              </a:solidFill>
            </a:endParaRPr>
          </a:p>
        </p:txBody>
      </p:sp>
      <p:sp>
        <p:nvSpPr>
          <p:cNvPr id="44137" name="ZoneTexte 7">
            <a:extLst>
              <a:ext uri="{FF2B5EF4-FFF2-40B4-BE49-F238E27FC236}">
                <a16:creationId xmlns:a16="http://schemas.microsoft.com/office/drawing/2014/main" id="{B8E1EE6A-AEEA-414E-82F6-9A22AB8464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271" y="6306203"/>
            <a:ext cx="107731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800" b="1" i="1" dirty="0"/>
              <a:t>Source : Parlons Banque, coll. Doc en Poche, 2</a:t>
            </a:r>
            <a:r>
              <a:rPr lang="fr-FR" altLang="fr-FR" sz="1800" b="1" i="1" baseline="30000" dirty="0"/>
              <a:t>ème</a:t>
            </a:r>
            <a:r>
              <a:rPr lang="fr-FR" altLang="fr-FR" sz="1800" b="1" i="1" dirty="0"/>
              <a:t> édition La Documentation française, mai 2024. 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A8EE8B1C-FA93-E341-BADF-BEADFB8626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Questions débout / assis pour commencer !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1C72AE0F-CDA8-A44A-8ABB-1DBB3770A9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fr-FR" dirty="0"/>
              <a:t>Avez-vous déjà obtenu un crédit auprès de votre banque ?</a:t>
            </a:r>
          </a:p>
          <a:p>
            <a:pPr lvl="1">
              <a:buFont typeface="Wingdings" pitchFamily="2" charset="2"/>
              <a:buChar char="q"/>
            </a:pPr>
            <a:r>
              <a:rPr lang="fr-FR" dirty="0"/>
              <a:t> oui (debout)</a:t>
            </a:r>
          </a:p>
          <a:p>
            <a:pPr lvl="1">
              <a:buFont typeface="Wingdings" pitchFamily="2" charset="2"/>
              <a:buChar char="q"/>
            </a:pPr>
            <a:r>
              <a:rPr lang="fr-FR" dirty="0"/>
              <a:t> non (assis)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/>
              <a:t>Votre banque vous a-t-elle prêté l’argent de ses autres clients ?</a:t>
            </a:r>
          </a:p>
          <a:p>
            <a:pPr lvl="1">
              <a:buFont typeface="Wingdings" pitchFamily="2" charset="2"/>
              <a:buChar char="q"/>
            </a:pPr>
            <a:r>
              <a:rPr lang="fr-FR" dirty="0"/>
              <a:t> oui (debout)</a:t>
            </a:r>
          </a:p>
          <a:p>
            <a:pPr lvl="1">
              <a:buFont typeface="Wingdings" pitchFamily="2" charset="2"/>
              <a:buChar char="q"/>
            </a:pPr>
            <a:r>
              <a:rPr lang="fr-FR" dirty="0"/>
              <a:t> non (assis)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/>
              <a:t>Votre banque a-t-elle créé de la monnaie ?</a:t>
            </a:r>
          </a:p>
          <a:p>
            <a:pPr lvl="1">
              <a:buFont typeface="Wingdings" pitchFamily="2" charset="2"/>
              <a:buChar char="q"/>
            </a:pPr>
            <a:r>
              <a:rPr lang="fr-FR" dirty="0"/>
              <a:t> oui (debout)</a:t>
            </a:r>
          </a:p>
          <a:p>
            <a:pPr lvl="1">
              <a:buFont typeface="Wingdings" pitchFamily="2" charset="2"/>
              <a:buChar char="q"/>
            </a:pPr>
            <a:r>
              <a:rPr lang="fr-FR" dirty="0"/>
              <a:t> non (assis)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59614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CCCE54-FD0C-8546-AD85-82A485053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crédit n’est plus la seule source de création de monnaie bancaire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A65CB46-517E-BE4E-BA20-C66E45B209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48444"/>
          </a:xfrm>
        </p:spPr>
        <p:txBody>
          <a:bodyPr/>
          <a:lstStyle/>
          <a:p>
            <a:r>
              <a:rPr lang="fr-FR" dirty="0"/>
              <a:t>L’activité des banques s’est « financiarisée »</a:t>
            </a:r>
          </a:p>
          <a:p>
            <a:r>
              <a:rPr lang="fr-FR" dirty="0"/>
              <a:t>Leur création monétaire aussi : « les achats de titres font les dépôts ! »</a:t>
            </a:r>
          </a:p>
          <a:p>
            <a:r>
              <a:rPr lang="fr-FR" dirty="0"/>
              <a:t>Ce mode </a:t>
            </a:r>
            <a:r>
              <a:rPr lang="fr-FR" i="1" dirty="0"/>
              <a:t>acquisitif </a:t>
            </a:r>
            <a:r>
              <a:rPr lang="fr-FR" dirty="0"/>
              <a:t>de création monétaire n’est pas tourné vers le financement de l’investissement productif mais vers le commerce de titres.</a:t>
            </a:r>
          </a:p>
          <a:p>
            <a:r>
              <a:rPr lang="fr-FR" dirty="0"/>
              <a:t>La masse monétaire a cru deux fois plus vite que le PIB depuis les années 1970-1980 parce qu’elle circule deux fois moins dans l’économie réelle … et deux fois plus sur les marchés financiers !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032384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E1F5A28F-2877-D643-8051-AB61447D82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3535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fr-FR" b="1" dirty="0">
                <a:solidFill>
                  <a:srgbClr val="0070C0"/>
                </a:solidFill>
              </a:rPr>
              <a:t>Le crédit bancaire finance-t-il</a:t>
            </a:r>
            <a:br>
              <a:rPr lang="fr-FR" b="1" dirty="0">
                <a:solidFill>
                  <a:srgbClr val="0070C0"/>
                </a:solidFill>
              </a:rPr>
            </a:br>
            <a:r>
              <a:rPr lang="fr-FR" b="1" dirty="0">
                <a:solidFill>
                  <a:srgbClr val="0070C0"/>
                </a:solidFill>
              </a:rPr>
              <a:t> les hôpitaux publics ?</a:t>
            </a:r>
          </a:p>
        </p:txBody>
      </p:sp>
    </p:spTree>
    <p:extLst>
      <p:ext uri="{BB962C8B-B14F-4D97-AF65-F5344CB8AC3E}">
        <p14:creationId xmlns:p14="http://schemas.microsoft.com/office/powerpoint/2010/main" val="7479985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20040"/>
            <a:ext cx="112471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Investissement hospitalier public </a:t>
            </a:r>
            <a:r>
              <a:rPr lang="en-US" sz="3000" b="1" dirty="0" err="1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</a:t>
            </a:r>
            <a:r>
              <a:rPr lang="en-US" sz="30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France : une relance à nuancer</a:t>
            </a:r>
            <a:endParaRPr lang="en-US" sz="3000" dirty="0"/>
          </a:p>
        </p:txBody>
      </p:sp>
      <p:sp>
        <p:nvSpPr>
          <p:cNvPr id="3" name="Shape 1"/>
          <p:cNvSpPr/>
          <p:nvPr/>
        </p:nvSpPr>
        <p:spPr>
          <a:xfrm>
            <a:off x="457200" y="1325880"/>
            <a:ext cx="5760720" cy="1783080"/>
          </a:xfrm>
          <a:prstGeom prst="roundRect">
            <a:avLst>
              <a:gd name="adj" fmla="val 4103"/>
            </a:avLst>
          </a:prstGeom>
          <a:solidFill>
            <a:srgbClr val="F4F6FB"/>
          </a:solidFill>
          <a:ln/>
          <a:effectLst>
            <a:outerShdw blurRad="76200" dist="25400" dir="2700000" algn="bl" rotWithShape="0">
              <a:srgbClr val="000000">
                <a:alpha val="12000"/>
              </a:srgbClr>
            </a:outerShdw>
          </a:effectLst>
        </p:spPr>
      </p:sp>
      <p:sp>
        <p:nvSpPr>
          <p:cNvPr id="4" name="Text 2"/>
          <p:cNvSpPr/>
          <p:nvPr/>
        </p:nvSpPr>
        <p:spPr>
          <a:xfrm>
            <a:off x="731520" y="1417320"/>
            <a:ext cx="52120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4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5,1 Md€</a:t>
            </a:r>
            <a:endParaRPr lang="en-US" sz="4400" dirty="0"/>
          </a:p>
        </p:txBody>
      </p:sp>
      <p:sp>
        <p:nvSpPr>
          <p:cNvPr id="5" name="Text 3"/>
          <p:cNvSpPr/>
          <p:nvPr/>
        </p:nvSpPr>
        <p:spPr>
          <a:xfrm>
            <a:off x="731520" y="2103120"/>
            <a:ext cx="52120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27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Plus haut niveau depuis 2015 (+15 % en 2 ans)</a:t>
            </a:r>
            <a:endParaRPr lang="en-US" sz="2700" dirty="0"/>
          </a:p>
        </p:txBody>
      </p:sp>
      <p:sp>
        <p:nvSpPr>
          <p:cNvPr id="6" name="Text 4"/>
          <p:cNvSpPr/>
          <p:nvPr/>
        </p:nvSpPr>
        <p:spPr>
          <a:xfrm>
            <a:off x="457200" y="3337560"/>
            <a:ext cx="5760720" cy="2926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ct val="95000"/>
              </a:lnSpc>
              <a:spcAft>
                <a:spcPts val="1200"/>
              </a:spcAft>
              <a:buSzPct val="100000"/>
              <a:buChar char="●"/>
            </a:pPr>
            <a:r>
              <a:rPr lang="en-US" sz="2700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-30 % vs moyenne 2009-2012 (6,5 Md€/an)</a:t>
            </a:r>
            <a:endParaRPr lang="en-US" sz="2700" dirty="0"/>
          </a:p>
          <a:p>
            <a:pPr marL="342900" indent="-342900">
              <a:lnSpc>
                <a:spcPct val="95000"/>
              </a:lnSpc>
              <a:spcAft>
                <a:spcPts val="1200"/>
              </a:spcAft>
              <a:buSzPct val="100000"/>
              <a:buChar char="●"/>
            </a:pPr>
            <a:r>
              <a:rPr lang="en-US" sz="2700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Renouvellement des immobilisations : 4,3 %</a:t>
            </a:r>
            <a:endParaRPr lang="en-US" sz="2700" dirty="0"/>
          </a:p>
          <a:p>
            <a:pPr marL="342900" indent="-342900">
              <a:lnSpc>
                <a:spcPct val="95000"/>
              </a:lnSpc>
              <a:spcAft>
                <a:spcPts val="1200"/>
              </a:spcAft>
              <a:buSzPct val="100000"/>
              <a:buChar char="●"/>
            </a:pPr>
            <a:r>
              <a:rPr lang="en-US" sz="2700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Emprunts : 1ère source de financement (54 % en moyenne)</a:t>
            </a:r>
            <a:endParaRPr lang="en-US" sz="2700" dirty="0"/>
          </a:p>
        </p:txBody>
      </p:sp>
      <p:sp>
        <p:nvSpPr>
          <p:cNvPr id="7" name="Text 5"/>
          <p:cNvSpPr/>
          <p:nvPr/>
        </p:nvSpPr>
        <p:spPr>
          <a:xfrm>
            <a:off x="6492240" y="1325880"/>
            <a:ext cx="52120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Investissements hospitaliers publics (Md€)</a:t>
            </a:r>
            <a:endParaRPr lang="en-US" sz="1600" dirty="0"/>
          </a:p>
        </p:txBody>
      </p:sp>
      <p:graphicFrame>
        <p:nvGraphicFramePr>
          <p:cNvPr id="8" name="Chart 0"/>
          <p:cNvGraphicFramePr/>
          <p:nvPr/>
        </p:nvGraphicFramePr>
        <p:xfrm>
          <a:off x="6492240" y="1828800"/>
          <a:ext cx="521208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ZoneTexte 8">
            <a:extLst>
              <a:ext uri="{FF2B5EF4-FFF2-40B4-BE49-F238E27FC236}">
                <a16:creationId xmlns:a16="http://schemas.microsoft.com/office/drawing/2014/main" id="{3384DDBD-B994-9348-8B0D-DF67BAFC8080}"/>
              </a:ext>
            </a:extLst>
          </p:cNvPr>
          <p:cNvSpPr txBox="1"/>
          <p:nvPr/>
        </p:nvSpPr>
        <p:spPr>
          <a:xfrm>
            <a:off x="616226" y="6406743"/>
            <a:ext cx="9631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/>
              <a:t>Source : Regard financier sur les hôpitaux publics, Septembre 2024. La Banque postale.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20040"/>
            <a:ext cx="112471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Une vétusté du patrimoine qui s'aggrave malgré la relance</a:t>
            </a:r>
            <a:endParaRPr lang="en-US" sz="3000" dirty="0"/>
          </a:p>
        </p:txBody>
      </p:sp>
      <p:sp>
        <p:nvSpPr>
          <p:cNvPr id="3" name="Shape 1"/>
          <p:cNvSpPr/>
          <p:nvPr/>
        </p:nvSpPr>
        <p:spPr>
          <a:xfrm>
            <a:off x="457200" y="1325880"/>
            <a:ext cx="5760720" cy="1783080"/>
          </a:xfrm>
          <a:prstGeom prst="roundRect">
            <a:avLst>
              <a:gd name="adj" fmla="val 4103"/>
            </a:avLst>
          </a:prstGeom>
          <a:solidFill>
            <a:srgbClr val="F4F6FB"/>
          </a:solidFill>
          <a:ln/>
          <a:effectLst>
            <a:outerShdw blurRad="76200" dist="25400" dir="2700000" algn="bl" rotWithShape="0">
              <a:srgbClr val="000000">
                <a:alpha val="12000"/>
              </a:srgbClr>
            </a:outerShdw>
          </a:effectLst>
        </p:spPr>
      </p:sp>
      <p:sp>
        <p:nvSpPr>
          <p:cNvPr id="4" name="Text 2"/>
          <p:cNvSpPr/>
          <p:nvPr/>
        </p:nvSpPr>
        <p:spPr>
          <a:xfrm>
            <a:off x="731520" y="1417320"/>
            <a:ext cx="52120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4400" b="1" dirty="0">
                <a:solidFill>
                  <a:srgbClr val="C039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60,1 %</a:t>
            </a:r>
            <a:endParaRPr lang="en-US" sz="4400" dirty="0"/>
          </a:p>
        </p:txBody>
      </p:sp>
      <p:sp>
        <p:nvSpPr>
          <p:cNvPr id="5" name="Text 3"/>
          <p:cNvSpPr/>
          <p:nvPr/>
        </p:nvSpPr>
        <p:spPr>
          <a:xfrm>
            <a:off x="731520" y="2103120"/>
            <a:ext cx="52120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27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Taux de vétusté global en 2022 (51,3 % en 2015)</a:t>
            </a:r>
            <a:endParaRPr lang="en-US" sz="2700" dirty="0"/>
          </a:p>
        </p:txBody>
      </p:sp>
      <p:sp>
        <p:nvSpPr>
          <p:cNvPr id="6" name="Text 4"/>
          <p:cNvSpPr/>
          <p:nvPr/>
        </p:nvSpPr>
        <p:spPr>
          <a:xfrm>
            <a:off x="457200" y="3337560"/>
            <a:ext cx="5760720" cy="2926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ct val="95000"/>
              </a:lnSpc>
              <a:spcAft>
                <a:spcPts val="1200"/>
              </a:spcAft>
              <a:buSzPct val="100000"/>
              <a:buChar char="●"/>
            </a:pPr>
            <a:r>
              <a:rPr lang="en-US" sz="2700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Amortissements +4,5 % en 2022, patrimoine net quasi stable (+0,8 %)</a:t>
            </a:r>
            <a:endParaRPr lang="en-US" sz="2700" dirty="0"/>
          </a:p>
          <a:p>
            <a:pPr marL="342900" indent="-342900">
              <a:lnSpc>
                <a:spcPct val="95000"/>
              </a:lnSpc>
              <a:spcAft>
                <a:spcPts val="1200"/>
              </a:spcAft>
              <a:buSzPct val="100000"/>
              <a:buChar char="●"/>
            </a:pPr>
            <a:r>
              <a:rPr lang="en-US" sz="2700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45 % des hôpitaux en CAF nette négative en 2022, record de la période</a:t>
            </a:r>
            <a:endParaRPr lang="en-US" sz="2700" dirty="0"/>
          </a:p>
          <a:p>
            <a:pPr marL="342900" indent="-342900">
              <a:lnSpc>
                <a:spcPct val="95000"/>
              </a:lnSpc>
              <a:spcAft>
                <a:spcPts val="1200"/>
              </a:spcAft>
              <a:buSzPct val="100000"/>
              <a:buChar char="●"/>
            </a:pPr>
            <a:r>
              <a:rPr lang="en-US" sz="2700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Plan Ségur (19 Md€) : un appui qui freine, sans inverser la tendance</a:t>
            </a:r>
            <a:endParaRPr lang="en-US" sz="2700" dirty="0"/>
          </a:p>
        </p:txBody>
      </p:sp>
      <p:sp>
        <p:nvSpPr>
          <p:cNvPr id="7" name="Text 5"/>
          <p:cNvSpPr/>
          <p:nvPr/>
        </p:nvSpPr>
        <p:spPr>
          <a:xfrm>
            <a:off x="6492240" y="1325880"/>
            <a:ext cx="52120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Taux de vétusté global du patrimoine hospitalier (%)</a:t>
            </a:r>
            <a:endParaRPr lang="en-US" sz="1600" dirty="0"/>
          </a:p>
        </p:txBody>
      </p:sp>
      <p:graphicFrame>
        <p:nvGraphicFramePr>
          <p:cNvPr id="8" name="Chart 0"/>
          <p:cNvGraphicFramePr/>
          <p:nvPr/>
        </p:nvGraphicFramePr>
        <p:xfrm>
          <a:off x="6492240" y="1828800"/>
          <a:ext cx="521208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20040"/>
            <a:ext cx="112471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composition du financement des investissements hospitaliers</a:t>
            </a:r>
            <a:endParaRPr lang="en-US" sz="3000" dirty="0"/>
          </a:p>
        </p:txBody>
      </p:sp>
      <p:sp>
        <p:nvSpPr>
          <p:cNvPr id="3" name="Shape 1"/>
          <p:cNvSpPr/>
          <p:nvPr/>
        </p:nvSpPr>
        <p:spPr>
          <a:xfrm>
            <a:off x="457200" y="1325880"/>
            <a:ext cx="5760720" cy="1783080"/>
          </a:xfrm>
          <a:prstGeom prst="roundRect">
            <a:avLst>
              <a:gd name="adj" fmla="val 4103"/>
            </a:avLst>
          </a:prstGeom>
          <a:solidFill>
            <a:srgbClr val="F4F6FB"/>
          </a:solidFill>
          <a:ln/>
          <a:effectLst>
            <a:outerShdw blurRad="76200" dist="25400" dir="2700000" algn="bl" rotWithShape="0">
              <a:srgbClr val="000000">
                <a:alpha val="12000"/>
              </a:srgbClr>
            </a:outerShdw>
          </a:effectLst>
        </p:spPr>
      </p:sp>
      <p:sp>
        <p:nvSpPr>
          <p:cNvPr id="4" name="Text 2"/>
          <p:cNvSpPr/>
          <p:nvPr/>
        </p:nvSpPr>
        <p:spPr>
          <a:xfrm>
            <a:off x="731520" y="1417320"/>
            <a:ext cx="52120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4400" b="1" dirty="0">
                <a:solidFill>
                  <a:srgbClr val="C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54 %</a:t>
            </a:r>
            <a:endParaRPr lang="en-US" sz="4400" dirty="0">
              <a:solidFill>
                <a:srgbClr val="C00000"/>
              </a:solidFill>
            </a:endParaRPr>
          </a:p>
        </p:txBody>
      </p:sp>
      <p:sp>
        <p:nvSpPr>
          <p:cNvPr id="5" name="Text 3"/>
          <p:cNvSpPr/>
          <p:nvPr/>
        </p:nvSpPr>
        <p:spPr>
          <a:xfrm>
            <a:off x="731520" y="2103120"/>
            <a:ext cx="52120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27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 financée par emprunt en moyenne (2015-2022), 1ère source</a:t>
            </a:r>
            <a:endParaRPr lang="en-US" sz="2700" dirty="0"/>
          </a:p>
        </p:txBody>
      </p:sp>
      <p:sp>
        <p:nvSpPr>
          <p:cNvPr id="6" name="Text 4"/>
          <p:cNvSpPr/>
          <p:nvPr/>
        </p:nvSpPr>
        <p:spPr>
          <a:xfrm>
            <a:off x="457200" y="3337560"/>
            <a:ext cx="5760720" cy="2926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ct val="95000"/>
              </a:lnSpc>
              <a:spcAft>
                <a:spcPts val="1200"/>
              </a:spcAft>
              <a:buSzPct val="100000"/>
              <a:buChar char="●"/>
            </a:pPr>
            <a:r>
              <a:rPr lang="en-US" sz="2700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CAF nette : 25 % en moyenne, mais seulement 10 % en 2022</a:t>
            </a:r>
            <a:endParaRPr lang="en-US" sz="2700" dirty="0"/>
          </a:p>
          <a:p>
            <a:pPr marL="342900" indent="-342900">
              <a:lnSpc>
                <a:spcPct val="95000"/>
              </a:lnSpc>
              <a:spcAft>
                <a:spcPts val="1200"/>
              </a:spcAft>
              <a:buSzPct val="100000"/>
              <a:buChar char="●"/>
            </a:pPr>
            <a:r>
              <a:rPr lang="en-US" sz="2700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Subventions : 17 % en moyenne, en hausse depuis 2020 (effet Ségur)</a:t>
            </a:r>
            <a:endParaRPr lang="en-US" sz="2700" dirty="0"/>
          </a:p>
          <a:p>
            <a:pPr marL="342900" indent="-342900">
              <a:lnSpc>
                <a:spcPct val="95000"/>
              </a:lnSpc>
              <a:spcAft>
                <a:spcPts val="1200"/>
              </a:spcAft>
              <a:buSzPct val="100000"/>
              <a:buChar char="●"/>
            </a:pPr>
            <a:r>
              <a:rPr lang="en-US" sz="2700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Cessions et aides Ségur : compléments réguliers (5 à 8 % chacun)</a:t>
            </a:r>
            <a:endParaRPr lang="en-US" sz="2700" dirty="0"/>
          </a:p>
        </p:txBody>
      </p:sp>
      <p:sp>
        <p:nvSpPr>
          <p:cNvPr id="7" name="Text 5"/>
          <p:cNvSpPr/>
          <p:nvPr/>
        </p:nvSpPr>
        <p:spPr>
          <a:xfrm>
            <a:off x="6492240" y="1325880"/>
            <a:ext cx="52120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 moyenne des investissements financée par source (%, 2015-2022)</a:t>
            </a:r>
            <a:endParaRPr lang="en-US" sz="1600" dirty="0"/>
          </a:p>
        </p:txBody>
      </p:sp>
      <p:graphicFrame>
        <p:nvGraphicFramePr>
          <p:cNvPr id="8" name="Chart 0"/>
          <p:cNvGraphicFramePr/>
          <p:nvPr/>
        </p:nvGraphicFramePr>
        <p:xfrm>
          <a:off x="6492240" y="1828800"/>
          <a:ext cx="5212080" cy="4206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 6"/>
          <p:cNvSpPr/>
          <p:nvPr/>
        </p:nvSpPr>
        <p:spPr>
          <a:xfrm>
            <a:off x="6492240" y="6080760"/>
            <a:ext cx="52120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*Aides en lien avec l'assainissement financier du Ségur, versées depuis 2021</a:t>
            </a:r>
            <a:endParaRPr lang="en-US" sz="11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20040"/>
            <a:ext cx="1124712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 financement varie fortement selon la catégorie d'hôpital</a:t>
            </a:r>
            <a:endParaRPr lang="en-US" sz="3000" dirty="0"/>
          </a:p>
        </p:txBody>
      </p:sp>
      <p:sp>
        <p:nvSpPr>
          <p:cNvPr id="3" name="Shape 1"/>
          <p:cNvSpPr/>
          <p:nvPr/>
        </p:nvSpPr>
        <p:spPr>
          <a:xfrm>
            <a:off x="457200" y="1371600"/>
            <a:ext cx="3566160" cy="3246120"/>
          </a:xfrm>
          <a:prstGeom prst="roundRect">
            <a:avLst>
              <a:gd name="adj" fmla="val 2254"/>
            </a:avLst>
          </a:prstGeom>
          <a:solidFill>
            <a:srgbClr val="F4F6FB"/>
          </a:solidFill>
          <a:ln/>
          <a:effectLst>
            <a:outerShdw blurRad="76200" dist="25400" dir="2700000" algn="bl" rotWithShape="0">
              <a:srgbClr val="000000">
                <a:alpha val="12000"/>
              </a:srgbClr>
            </a:outerShdw>
          </a:effectLst>
        </p:spPr>
      </p:sp>
      <p:sp>
        <p:nvSpPr>
          <p:cNvPr id="4" name="Text 2"/>
          <p:cNvSpPr/>
          <p:nvPr/>
        </p:nvSpPr>
        <p:spPr>
          <a:xfrm>
            <a:off x="685800" y="1554480"/>
            <a:ext cx="31089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700" b="1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CHS</a:t>
            </a:r>
            <a:endParaRPr lang="en-US" sz="2700" dirty="0"/>
          </a:p>
        </p:txBody>
      </p:sp>
      <p:sp>
        <p:nvSpPr>
          <p:cNvPr id="5" name="Text 3"/>
          <p:cNvSpPr/>
          <p:nvPr/>
        </p:nvSpPr>
        <p:spPr>
          <a:xfrm>
            <a:off x="685800" y="2103120"/>
            <a:ext cx="310896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4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77 %</a:t>
            </a:r>
            <a:endParaRPr lang="en-US" sz="4400" dirty="0"/>
          </a:p>
        </p:txBody>
      </p:sp>
      <p:sp>
        <p:nvSpPr>
          <p:cNvPr id="6" name="Text 4"/>
          <p:cNvSpPr/>
          <p:nvPr/>
        </p:nvSpPr>
        <p:spPr>
          <a:xfrm>
            <a:off x="685800" y="2926080"/>
            <a:ext cx="3108960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27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financés par la CAF nette : l'autofinancement domine</a:t>
            </a:r>
            <a:endParaRPr lang="en-US" sz="2700" dirty="0"/>
          </a:p>
        </p:txBody>
      </p:sp>
      <p:sp>
        <p:nvSpPr>
          <p:cNvPr id="7" name="Shape 5"/>
          <p:cNvSpPr/>
          <p:nvPr/>
        </p:nvSpPr>
        <p:spPr>
          <a:xfrm>
            <a:off x="4251960" y="1371600"/>
            <a:ext cx="3566160" cy="3246120"/>
          </a:xfrm>
          <a:prstGeom prst="roundRect">
            <a:avLst>
              <a:gd name="adj" fmla="val 2254"/>
            </a:avLst>
          </a:prstGeom>
          <a:solidFill>
            <a:srgbClr val="F4F6FB"/>
          </a:solidFill>
          <a:ln/>
          <a:effectLst>
            <a:outerShdw blurRad="76200" dist="25400" dir="2700000" algn="bl" rotWithShape="0">
              <a:srgbClr val="000000">
                <a:alpha val="12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4480560" y="1554480"/>
            <a:ext cx="31089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700" b="1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CHR/U</a:t>
            </a:r>
            <a:endParaRPr lang="en-US" sz="2700" dirty="0"/>
          </a:p>
        </p:txBody>
      </p:sp>
      <p:sp>
        <p:nvSpPr>
          <p:cNvPr id="9" name="Text 7"/>
          <p:cNvSpPr/>
          <p:nvPr/>
        </p:nvSpPr>
        <p:spPr>
          <a:xfrm>
            <a:off x="4480560" y="2103120"/>
            <a:ext cx="310896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4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63 %</a:t>
            </a:r>
            <a:endParaRPr lang="en-US" sz="4400" dirty="0"/>
          </a:p>
        </p:txBody>
      </p:sp>
      <p:sp>
        <p:nvSpPr>
          <p:cNvPr id="10" name="Text 8"/>
          <p:cNvSpPr/>
          <p:nvPr/>
        </p:nvSpPr>
        <p:spPr>
          <a:xfrm>
            <a:off x="4480560" y="2926080"/>
            <a:ext cx="3108960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27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financés par emprunt : le niveau le plus élevé</a:t>
            </a:r>
            <a:endParaRPr lang="en-US" sz="2700" dirty="0"/>
          </a:p>
        </p:txBody>
      </p:sp>
      <p:sp>
        <p:nvSpPr>
          <p:cNvPr id="11" name="Shape 9"/>
          <p:cNvSpPr/>
          <p:nvPr/>
        </p:nvSpPr>
        <p:spPr>
          <a:xfrm>
            <a:off x="8046720" y="1371600"/>
            <a:ext cx="3566160" cy="3246120"/>
          </a:xfrm>
          <a:prstGeom prst="roundRect">
            <a:avLst>
              <a:gd name="adj" fmla="val 2254"/>
            </a:avLst>
          </a:prstGeom>
          <a:solidFill>
            <a:srgbClr val="F4F6FB"/>
          </a:solidFill>
          <a:ln/>
          <a:effectLst>
            <a:outerShdw blurRad="76200" dist="25400" dir="2700000" algn="bl" rotWithShape="0">
              <a:srgbClr val="000000">
                <a:alpha val="12000"/>
              </a:srgbClr>
            </a:outerShdw>
          </a:effectLst>
        </p:spPr>
      </p:sp>
      <p:sp>
        <p:nvSpPr>
          <p:cNvPr id="12" name="Text 10"/>
          <p:cNvSpPr/>
          <p:nvPr/>
        </p:nvSpPr>
        <p:spPr>
          <a:xfrm>
            <a:off x="8275320" y="1554480"/>
            <a:ext cx="31089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700" b="1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 70-160 M€</a:t>
            </a:r>
            <a:endParaRPr lang="en-US" sz="2700" dirty="0"/>
          </a:p>
        </p:txBody>
      </p:sp>
      <p:sp>
        <p:nvSpPr>
          <p:cNvPr id="13" name="Text 11"/>
          <p:cNvSpPr/>
          <p:nvPr/>
        </p:nvSpPr>
        <p:spPr>
          <a:xfrm>
            <a:off x="8275320" y="2103120"/>
            <a:ext cx="310896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4400" b="1" dirty="0">
                <a:solidFill>
                  <a:srgbClr val="C039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-6 %</a:t>
            </a:r>
            <a:endParaRPr lang="en-US" sz="4400" dirty="0"/>
          </a:p>
        </p:txBody>
      </p:sp>
      <p:sp>
        <p:nvSpPr>
          <p:cNvPr id="14" name="Text 12"/>
          <p:cNvSpPr/>
          <p:nvPr/>
        </p:nvSpPr>
        <p:spPr>
          <a:xfrm>
            <a:off x="8275320" y="2926080"/>
            <a:ext cx="3108960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27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 CAF nette : </a:t>
            </a:r>
            <a:r>
              <a:rPr lang="en-US" sz="2700" dirty="0" err="1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seule</a:t>
            </a:r>
            <a:r>
              <a:rPr lang="en-US" sz="27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700" dirty="0" err="1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catégorie</a:t>
            </a:r>
            <a:r>
              <a:rPr lang="en-US" sz="27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700" dirty="0" err="1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</a:t>
            </a:r>
            <a:r>
              <a:rPr lang="en-US" sz="27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700" dirty="0" err="1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déficit</a:t>
            </a:r>
            <a:r>
              <a:rPr lang="en-US" sz="27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, compensé par 26 % de </a:t>
            </a:r>
            <a:r>
              <a:rPr lang="en-US" sz="2700" b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subventions</a:t>
            </a:r>
            <a:endParaRPr lang="en-US" sz="2700" b="1" dirty="0"/>
          </a:p>
        </p:txBody>
      </p:sp>
      <p:sp>
        <p:nvSpPr>
          <p:cNvPr id="15" name="Text 13"/>
          <p:cNvSpPr/>
          <p:nvPr/>
        </p:nvSpPr>
        <p:spPr>
          <a:xfrm>
            <a:off x="457200" y="4800600"/>
            <a:ext cx="1124712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buSzPct val="100000"/>
              <a:buChar char="●"/>
            </a:pPr>
            <a:r>
              <a:rPr lang="en-US" sz="2700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À l'inverse, les emprunts pèsent le moins chez les petits CH et les hôpitaux de proximité : 43 % seulement</a:t>
            </a:r>
            <a:endParaRPr lang="en-US" sz="2700" dirty="0"/>
          </a:p>
        </p:txBody>
      </p:sp>
      <p:sp>
        <p:nvSpPr>
          <p:cNvPr id="16" name="Text 14"/>
          <p:cNvSpPr/>
          <p:nvPr/>
        </p:nvSpPr>
        <p:spPr>
          <a:xfrm>
            <a:off x="457200" y="6172200"/>
            <a:ext cx="112471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 : La Banque Postale (traitements DGFiP) / FHF, « Regard financier sur les hôpitaux publics 2024 », p.16 — « Modalités de financement des investissements de 2015 à 2022 par catégorie »</a:t>
            </a:r>
            <a:endParaRPr lang="en-US" sz="11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49E6D6B5-B59F-C248-9EF1-26333443F1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250" y="159026"/>
            <a:ext cx="10985500" cy="6251713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EACCE783-7CB3-6541-B830-143D521E3151}"/>
              </a:ext>
            </a:extLst>
          </p:cNvPr>
          <p:cNvSpPr txBox="1"/>
          <p:nvPr/>
        </p:nvSpPr>
        <p:spPr>
          <a:xfrm>
            <a:off x="616226" y="6406743"/>
            <a:ext cx="9631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/>
              <a:t>Source : Regard financier sur les hôpitaux publics, Septembre 2024. La Banque postale.</a:t>
            </a:r>
          </a:p>
        </p:txBody>
      </p:sp>
    </p:spTree>
    <p:extLst>
      <p:ext uri="{BB962C8B-B14F-4D97-AF65-F5344CB8AC3E}">
        <p14:creationId xmlns:p14="http://schemas.microsoft.com/office/powerpoint/2010/main" val="37798299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133D5E-1585-4F4C-BAFE-DA10BFDBE0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9689"/>
          </a:xfrm>
        </p:spPr>
        <p:txBody>
          <a:bodyPr/>
          <a:lstStyle/>
          <a:p>
            <a:r>
              <a:rPr lang="fr-FR" i="1" dirty="0">
                <a:solidFill>
                  <a:srgbClr val="0070C0"/>
                </a:solidFill>
              </a:rPr>
              <a:t>Quelques observations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47DD1E1-9E54-5F47-9575-90ACE5E04E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0938"/>
            <a:ext cx="10515600" cy="5202621"/>
          </a:xfrm>
        </p:spPr>
        <p:txBody>
          <a:bodyPr>
            <a:normAutofit/>
          </a:bodyPr>
          <a:lstStyle/>
          <a:p>
            <a:r>
              <a:rPr lang="fr-FR" dirty="0"/>
              <a:t>Le financement par emprunt implique d’être en capacité de le rembourser et d’en payer le prix </a:t>
            </a:r>
            <a:r>
              <a:rPr lang="fr-FR" dirty="0">
                <a:sym typeface="Wingdings" pitchFamily="2" charset="2"/>
              </a:rPr>
              <a:t> logique de rentabilité</a:t>
            </a:r>
          </a:p>
          <a:p>
            <a:r>
              <a:rPr lang="fr-FR" dirty="0">
                <a:sym typeface="Wingdings" pitchFamily="2" charset="2"/>
              </a:rPr>
              <a:t>Le financement par subventions est adapté aux activités non rentables mais …</a:t>
            </a:r>
          </a:p>
          <a:p>
            <a:pPr lvl="1"/>
            <a:r>
              <a:rPr lang="fr-FR" dirty="0">
                <a:sym typeface="Wingdings" pitchFamily="2" charset="2"/>
              </a:rPr>
              <a:t>Les subventions publiques sont limitées par le budget des APU (Etat + ACOSS) dont elles proviennent</a:t>
            </a:r>
          </a:p>
          <a:p>
            <a:pPr lvl="1"/>
            <a:r>
              <a:rPr lang="fr-FR" dirty="0">
                <a:sym typeface="Wingdings" pitchFamily="2" charset="2"/>
              </a:rPr>
              <a:t>Les APU se financent principalement sur le marché de la dette : ce mode de financement est conçu pour « discipliner » leurs dépenses</a:t>
            </a:r>
          </a:p>
          <a:p>
            <a:pPr lvl="1"/>
            <a:r>
              <a:rPr lang="fr-FR" dirty="0">
                <a:sym typeface="Wingdings" pitchFamily="2" charset="2"/>
              </a:rPr>
              <a:t>L’Etat « </a:t>
            </a:r>
            <a:r>
              <a:rPr lang="fr-FR" dirty="0" err="1">
                <a:sym typeface="Wingdings" pitchFamily="2" charset="2"/>
              </a:rPr>
              <a:t>dérisqueur</a:t>
            </a:r>
            <a:r>
              <a:rPr lang="fr-FR" dirty="0">
                <a:sym typeface="Wingdings" pitchFamily="2" charset="2"/>
              </a:rPr>
              <a:t> » à la mode néo-libérale oriente ses subventions vers les entreprises privées au détriment de l’Etat investisseur</a:t>
            </a:r>
          </a:p>
          <a:p>
            <a:r>
              <a:rPr lang="fr-FR" dirty="0">
                <a:sym typeface="Wingdings" pitchFamily="2" charset="2"/>
              </a:rPr>
              <a:t>Plutôt que de chercher à « rentabiliser »/« </a:t>
            </a:r>
            <a:r>
              <a:rPr lang="fr-FR" dirty="0" err="1">
                <a:sym typeface="Wingdings" pitchFamily="2" charset="2"/>
              </a:rPr>
              <a:t>marchéïser</a:t>
            </a:r>
            <a:r>
              <a:rPr lang="fr-FR" dirty="0">
                <a:sym typeface="Wingdings" pitchFamily="2" charset="2"/>
              </a:rPr>
              <a:t> » des activités non rentables par nature et qui relèvent du non marchand, nous ferions d’installer </a:t>
            </a:r>
            <a:r>
              <a:rPr lang="fr-FR" b="1" dirty="0">
                <a:solidFill>
                  <a:srgbClr val="0070C0"/>
                </a:solidFill>
                <a:sym typeface="Wingdings" pitchFamily="2" charset="2"/>
              </a:rPr>
              <a:t>une source monétaire de subventions.</a:t>
            </a:r>
            <a:endParaRPr lang="fr-FR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08447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E1F5A28F-2877-D643-8051-AB61447D82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3535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fr-FR" b="1" dirty="0">
                <a:solidFill>
                  <a:srgbClr val="0070C0"/>
                </a:solidFill>
              </a:rPr>
              <a:t>Une proposition de « subvention monétaire »</a:t>
            </a:r>
          </a:p>
        </p:txBody>
      </p:sp>
    </p:spTree>
    <p:extLst>
      <p:ext uri="{BB962C8B-B14F-4D97-AF65-F5344CB8AC3E}">
        <p14:creationId xmlns:p14="http://schemas.microsoft.com/office/powerpoint/2010/main" val="37568157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1C5E68A-E3A3-13FB-63CD-2DC0D338E2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2218" y="304801"/>
            <a:ext cx="6176776" cy="1838013"/>
          </a:xfrm>
        </p:spPr>
        <p:txBody>
          <a:bodyPr>
            <a:normAutofit/>
          </a:bodyPr>
          <a:lstStyle/>
          <a:p>
            <a:pPr algn="ctr"/>
            <a:br>
              <a:rPr lang="fr-FR" sz="22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</a:rPr>
            </a:br>
            <a:r>
              <a:rPr lang="fr-FR" sz="3600" b="1" kern="1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« </a:t>
            </a:r>
            <a:r>
              <a:rPr lang="fr-FR" sz="3600" b="1" i="1" kern="1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Transformons la monnaie </a:t>
            </a:r>
            <a:br>
              <a:rPr lang="fr-FR" sz="3600" b="1" i="1" kern="100" dirty="0">
                <a:solidFill>
                  <a:srgbClr val="0070C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3600" b="1" i="1" kern="1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pour transformer la société </a:t>
            </a:r>
            <a:r>
              <a:rPr lang="fr-FR" sz="3600" b="1" kern="1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fr-FR" sz="3600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5" name="Espace réservé du contenu 4" descr="Une image contenant texte, capture d’écran, Police, graphisme&#10;&#10;Description générée automatiquement">
            <a:extLst>
              <a:ext uri="{FF2B5EF4-FFF2-40B4-BE49-F238E27FC236}">
                <a16:creationId xmlns:a16="http://schemas.microsoft.com/office/drawing/2014/main" id="{B6B3FD3F-08FD-CCB8-864D-2AB76AC9894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9"/>
          <a:stretch/>
        </p:blipFill>
        <p:spPr>
          <a:xfrm>
            <a:off x="-1" y="10"/>
            <a:ext cx="4373546" cy="685799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EAECC98-14F4-85BA-3E99-565BBE7E3B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73545" y="2019522"/>
            <a:ext cx="7818455" cy="4333981"/>
          </a:xfrm>
        </p:spPr>
        <p:txBody>
          <a:bodyPr>
            <a:normAutofit lnSpcReduction="10000"/>
          </a:bodyPr>
          <a:lstStyle/>
          <a:p>
            <a:pPr marL="696912" indent="0">
              <a:spcAft>
                <a:spcPts val="800"/>
              </a:spcAft>
              <a:buNone/>
            </a:pPr>
            <a:endParaRPr lang="fr-FR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9500" indent="-382588">
              <a:spcAft>
                <a:spcPts val="800"/>
              </a:spcAft>
            </a:pPr>
            <a:r>
              <a:rPr lang="fr-FR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Pas de bifurcation sociétale </a:t>
            </a:r>
            <a:br>
              <a:rPr lang="fr-FR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sans bifurcation monétaire</a:t>
            </a:r>
          </a:p>
          <a:p>
            <a:pPr marL="1079500" indent="-382588">
              <a:spcAft>
                <a:spcPts val="800"/>
              </a:spcAft>
            </a:pPr>
            <a:r>
              <a:rPr lang="fr-FR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Toutes les grandes bifurcations sociétales dans l’histoire de l’humanité </a:t>
            </a:r>
            <a:br>
              <a:rPr lang="fr-FR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 sont accompagnées </a:t>
            </a:r>
            <a:br>
              <a:rPr lang="fr-FR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d’une transformation monétaire</a:t>
            </a:r>
          </a:p>
          <a:p>
            <a:pPr marL="1079500" indent="-382588">
              <a:spcAft>
                <a:spcPts val="800"/>
              </a:spcAft>
            </a:pPr>
            <a:r>
              <a:rPr lang="fr-FR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monnaie fait société </a:t>
            </a:r>
            <a:br>
              <a:rPr lang="fr-FR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 la société fait la monnaie</a:t>
            </a:r>
          </a:p>
          <a:p>
            <a:pPr>
              <a:spcAft>
                <a:spcPts val="800"/>
              </a:spcAft>
            </a:pPr>
            <a:endParaRPr lang="fr-FR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0941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E1F5A28F-2877-D643-8051-AB61447D82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3535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fr-FR" b="1" dirty="0">
                <a:solidFill>
                  <a:srgbClr val="0070C0"/>
                </a:solidFill>
              </a:rPr>
              <a:t>Par qui et comment l’argent que nous utilisons pour nos paiements est-il créé ?</a:t>
            </a:r>
          </a:p>
        </p:txBody>
      </p:sp>
    </p:spTree>
    <p:extLst>
      <p:ext uri="{BB962C8B-B14F-4D97-AF65-F5344CB8AC3E}">
        <p14:creationId xmlns:p14="http://schemas.microsoft.com/office/powerpoint/2010/main" val="189451798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91D4D3-5FC8-463C-A6A6-6C2E3247D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400" y="-96124"/>
            <a:ext cx="12192000" cy="1485900"/>
          </a:xfrm>
        </p:spPr>
        <p:txBody>
          <a:bodyPr>
            <a:normAutofit/>
          </a:bodyPr>
          <a:lstStyle/>
          <a:p>
            <a:pPr algn="ctr"/>
            <a:r>
              <a:rPr lang="fr-FR" sz="4000" b="1" dirty="0">
                <a:solidFill>
                  <a:srgbClr val="0070C0"/>
                </a:solidFill>
              </a:rPr>
              <a:t>À chaque société sa monnaie !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61F875D-62F2-49A0-93B3-578CEBF8016F}"/>
              </a:ext>
            </a:extLst>
          </p:cNvPr>
          <p:cNvSpPr txBox="1">
            <a:spLocks/>
          </p:cNvSpPr>
          <p:nvPr/>
        </p:nvSpPr>
        <p:spPr>
          <a:xfrm>
            <a:off x="9803876" y="2209408"/>
            <a:ext cx="2124171" cy="2172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sz="1400" b="1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48E11DE8-39B2-4C25-81D1-1D20CFE449BF}"/>
              </a:ext>
            </a:extLst>
          </p:cNvPr>
          <p:cNvSpPr txBox="1">
            <a:spLocks/>
          </p:cNvSpPr>
          <p:nvPr/>
        </p:nvSpPr>
        <p:spPr>
          <a:xfrm>
            <a:off x="886120" y="2209407"/>
            <a:ext cx="1780095" cy="36579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fr-FR" sz="2600" b="1" dirty="0"/>
          </a:p>
          <a:p>
            <a:pPr marL="0" indent="0" algn="ctr">
              <a:buNone/>
            </a:pPr>
            <a:endParaRPr lang="fr-FR" sz="2200" b="1" dirty="0"/>
          </a:p>
        </p:txBody>
      </p:sp>
      <p:graphicFrame>
        <p:nvGraphicFramePr>
          <p:cNvPr id="10" name="Tableau 10">
            <a:extLst>
              <a:ext uri="{FF2B5EF4-FFF2-40B4-BE49-F238E27FC236}">
                <a16:creationId xmlns:a16="http://schemas.microsoft.com/office/drawing/2014/main" id="{7E5CBF7E-3BB7-46BD-83B3-C27B104CB059}"/>
              </a:ext>
            </a:extLst>
          </p:cNvPr>
          <p:cNvGraphicFramePr>
            <a:graphicFrameLocks noGrp="1"/>
          </p:cNvGraphicFramePr>
          <p:nvPr/>
        </p:nvGraphicFramePr>
        <p:xfrm>
          <a:off x="0" y="1261773"/>
          <a:ext cx="12192000" cy="571052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3388601989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807747979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534444553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792130203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952149243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402880132"/>
                    </a:ext>
                  </a:extLst>
                </a:gridCol>
              </a:tblGrid>
              <a:tr h="738284"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/>
                        <a:t>Préhistoire</a:t>
                      </a:r>
                      <a:endParaRPr lang="fr-FR" sz="1800" dirty="0"/>
                    </a:p>
                  </a:txBody>
                  <a:tcPr anchor="ctr">
                    <a:solidFill>
                      <a:srgbClr val="D4934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Franklin Gothic Book" panose="020B0503020102020204" pitchFamily="34" charset="0"/>
                        <a:buNone/>
                      </a:pPr>
                      <a:r>
                        <a:rPr lang="fr-FR" sz="1800" b="1" dirty="0"/>
                        <a:t>Haute Antiquité</a:t>
                      </a:r>
                    </a:p>
                  </a:txBody>
                  <a:tcPr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fr-FR" sz="1800" b="1" dirty="0"/>
                        <a:t>Antiquité Classique</a:t>
                      </a:r>
                    </a:p>
                  </a:txBody>
                  <a:tcPr anchor="ctr">
                    <a:solidFill>
                      <a:srgbClr val="D4934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fr-FR" sz="1800" b="1" dirty="0"/>
                        <a:t>Moyen-Âge</a:t>
                      </a:r>
                    </a:p>
                  </a:txBody>
                  <a:tcPr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1" dirty="0"/>
                        <a:t>Temps Modernes</a:t>
                      </a:r>
                    </a:p>
                  </a:txBody>
                  <a:tcPr anchor="ctr">
                    <a:solidFill>
                      <a:srgbClr val="D4934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1" dirty="0"/>
                        <a:t>Epoque contemporaine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08407648"/>
                  </a:ext>
                </a:extLst>
              </a:tr>
              <a:tr h="73470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dirty="0"/>
                        <a:t>–</a:t>
                      </a:r>
                      <a:r>
                        <a:rPr lang="fr-FR" sz="1500" b="1" dirty="0"/>
                        <a:t> 300 000 à </a:t>
                      </a:r>
                      <a:r>
                        <a:rPr lang="fr-FR" sz="1500" dirty="0"/>
                        <a:t>–</a:t>
                      </a:r>
                      <a:r>
                        <a:rPr lang="fr-FR" sz="1500" b="1" dirty="0"/>
                        <a:t> 3 300</a:t>
                      </a:r>
                    </a:p>
                  </a:txBody>
                  <a:tcPr anchor="ctr">
                    <a:solidFill>
                      <a:srgbClr val="F9E7D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Franklin Gothic Book" panose="020B0503020102020204" pitchFamily="34" charset="0"/>
                        <a:buNone/>
                      </a:pPr>
                      <a:r>
                        <a:rPr lang="fr-FR" sz="1500" b="1" dirty="0"/>
                        <a:t>– 3 300 à – 650</a:t>
                      </a:r>
                    </a:p>
                  </a:txBody>
                  <a:tcPr anchor="ctr"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fr-FR" sz="1500" b="1" dirty="0"/>
                        <a:t>– 650 à 500</a:t>
                      </a:r>
                    </a:p>
                  </a:txBody>
                  <a:tcPr anchor="ctr">
                    <a:solidFill>
                      <a:srgbClr val="F9E7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="1" dirty="0"/>
                        <a:t>500 à 1500</a:t>
                      </a:r>
                      <a:endParaRPr lang="fr-FR" sz="1500" dirty="0"/>
                    </a:p>
                  </a:txBody>
                  <a:tcPr anchor="ctr"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="1" dirty="0"/>
                        <a:t>1500 à 1800</a:t>
                      </a:r>
                      <a:endParaRPr lang="fr-FR" sz="1500" dirty="0"/>
                    </a:p>
                  </a:txBody>
                  <a:tcPr anchor="ctr">
                    <a:solidFill>
                      <a:srgbClr val="F9E7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="1" dirty="0"/>
                        <a:t>1800 à 2024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31598628"/>
                  </a:ext>
                </a:extLst>
              </a:tr>
              <a:tr h="734706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fr-FR" sz="1600" b="1" dirty="0"/>
                        <a:t>Société tribale </a:t>
                      </a:r>
                    </a:p>
                  </a:txBody>
                  <a:tcPr anchor="ctr">
                    <a:solidFill>
                      <a:srgbClr val="FFF7E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fr-FR" sz="1600" b="1" dirty="0"/>
                        <a:t>Sociétés palatiales </a:t>
                      </a:r>
                    </a:p>
                  </a:txBody>
                  <a:tcPr anchor="ctr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fr-FR" sz="1600" b="1" dirty="0"/>
                        <a:t>Société poliade 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fr-FR" sz="1600" b="1" dirty="0"/>
                        <a:t>ou impériale</a:t>
                      </a:r>
                    </a:p>
                  </a:txBody>
                  <a:tcPr anchor="ctr">
                    <a:solidFill>
                      <a:srgbClr val="FFF7E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fr-FR" sz="1600" b="1" dirty="0"/>
                        <a:t>Société féodale</a:t>
                      </a:r>
                    </a:p>
                  </a:txBody>
                  <a:tcPr anchor="ctr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1" dirty="0"/>
                        <a:t>Société coloniale</a:t>
                      </a:r>
                    </a:p>
                  </a:txBody>
                  <a:tcPr anchor="ctr">
                    <a:solidFill>
                      <a:srgbClr val="FFF7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1" dirty="0"/>
                        <a:t>Société capitaliste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45896015"/>
                  </a:ext>
                </a:extLst>
              </a:tr>
              <a:tr h="108858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1" dirty="0"/>
                        <a:t>Economie humaine</a:t>
                      </a:r>
                    </a:p>
                  </a:txBody>
                  <a:tcPr anchor="ctr">
                    <a:solidFill>
                      <a:srgbClr val="F9E7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1" dirty="0"/>
                        <a:t>Economie marchande centralisée</a:t>
                      </a:r>
                    </a:p>
                  </a:txBody>
                  <a:tcPr anchor="ctr"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fr-FR" sz="1600" b="1" dirty="0"/>
                        <a:t>Economie marchande décentralisée et esclavagiste</a:t>
                      </a:r>
                    </a:p>
                  </a:txBody>
                  <a:tcPr anchor="ctr">
                    <a:solidFill>
                      <a:srgbClr val="F9E7D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fr-FR" sz="1600" b="1" dirty="0"/>
                        <a:t>Economie domaniale et servage </a:t>
                      </a:r>
                    </a:p>
                  </a:txBody>
                  <a:tcPr anchor="ctr"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1" dirty="0"/>
                        <a:t>Economie rurale, marchande, coloniale et proto-industrielle</a:t>
                      </a:r>
                    </a:p>
                  </a:txBody>
                  <a:tcPr anchor="ctr">
                    <a:solidFill>
                      <a:srgbClr val="F9E7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1" dirty="0"/>
                        <a:t>Economie industrielle puis tertiaire et financiarisée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14164275"/>
                  </a:ext>
                </a:extLst>
              </a:tr>
              <a:tr h="734706"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/>
                        <a:t>Monnaie sociale</a:t>
                      </a:r>
                    </a:p>
                  </a:txBody>
                  <a:tcPr anchor="ctr">
                    <a:solidFill>
                      <a:srgbClr val="FFF7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/>
                        <a:t>Monnaie de compte </a:t>
                      </a:r>
                    </a:p>
                  </a:txBody>
                  <a:tcPr anchor="ctr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1" dirty="0"/>
                        <a:t>Monnaie de paiement métallique</a:t>
                      </a:r>
                    </a:p>
                  </a:txBody>
                  <a:tcPr anchor="ctr">
                    <a:solidFill>
                      <a:srgbClr val="FFF7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/>
                        <a:t>Dualisme monétaire</a:t>
                      </a:r>
                    </a:p>
                  </a:txBody>
                  <a:tcPr anchor="ctr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1" dirty="0"/>
                        <a:t>Monnaie de paiement métallique</a:t>
                      </a:r>
                    </a:p>
                  </a:txBody>
                  <a:tcPr anchor="ctr">
                    <a:solidFill>
                      <a:srgbClr val="FFF7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1" dirty="0"/>
                        <a:t>Monnaie bancaire (de crédit et de titres)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0374873"/>
                  </a:ext>
                </a:extLst>
              </a:tr>
              <a:tr h="839769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fr-FR" sz="16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Pas d’écriture</a:t>
                      </a:r>
                    </a:p>
                  </a:txBody>
                  <a:tcPr anchor="ctr">
                    <a:solidFill>
                      <a:srgbClr val="F9E7D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fr-FR" sz="16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Ecriture idéographique </a:t>
                      </a:r>
                    </a:p>
                  </a:txBody>
                  <a:tcPr anchor="ctr"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fr-FR" sz="16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Ecriture alphabétique</a:t>
                      </a:r>
                    </a:p>
                  </a:txBody>
                  <a:tcPr anchor="ctr">
                    <a:solidFill>
                      <a:srgbClr val="F9E7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Recul de l’écriture</a:t>
                      </a:r>
                    </a:p>
                  </a:txBody>
                  <a:tcPr anchor="ctr"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Vers l’alphabétisation universelle </a:t>
                      </a:r>
                    </a:p>
                  </a:txBody>
                  <a:tcPr anchor="ctr">
                    <a:solidFill>
                      <a:srgbClr val="F9E7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Etudes secondaires et supérieures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84755282"/>
                  </a:ext>
                </a:extLst>
              </a:tr>
              <a:tr h="839769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fr-FR" sz="16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Pas de transport équestre</a:t>
                      </a:r>
                    </a:p>
                  </a:txBody>
                  <a:tcPr anchor="ctr">
                    <a:solidFill>
                      <a:srgbClr val="FFF7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Roue, char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Marine à voile</a:t>
                      </a:r>
                    </a:p>
                  </a:txBody>
                  <a:tcPr anchor="ctr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fr-FR" sz="16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Cavalerie montée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fr-FR" sz="16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Marine à voile et à rames (galères)</a:t>
                      </a:r>
                    </a:p>
                  </a:txBody>
                  <a:tcPr anchor="ctr">
                    <a:solidFill>
                      <a:srgbClr val="FFF7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Recul de la mobilité</a:t>
                      </a:r>
                    </a:p>
                  </a:txBody>
                  <a:tcPr anchor="ctr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Vers la mécanisation des transports</a:t>
                      </a:r>
                    </a:p>
                  </a:txBody>
                  <a:tcPr anchor="ctr">
                    <a:solidFill>
                      <a:srgbClr val="FFF7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Automobiles, avions, porte-containers, télécommunications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773365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625170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CED18EF-AC1A-E84B-A51A-7A5F9C715D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b="1" dirty="0">
                <a:solidFill>
                  <a:srgbClr val="0070C0"/>
                </a:solidFill>
              </a:rPr>
              <a:t>La nécessité et la possibilité </a:t>
            </a:r>
            <a:br>
              <a:rPr lang="fr-FR" b="1" dirty="0">
                <a:solidFill>
                  <a:srgbClr val="0070C0"/>
                </a:solidFill>
              </a:rPr>
            </a:br>
            <a:r>
              <a:rPr lang="fr-FR" b="1" dirty="0">
                <a:solidFill>
                  <a:srgbClr val="0070C0"/>
                </a:solidFill>
              </a:rPr>
              <a:t>d’une monnaie sans dette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EED7CEF-C470-6C4A-88A6-E53D588C36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0750" y="1953442"/>
            <a:ext cx="10515600" cy="4486275"/>
          </a:xfrm>
        </p:spPr>
        <p:txBody>
          <a:bodyPr/>
          <a:lstStyle/>
          <a:p>
            <a:r>
              <a:rPr lang="fr-FR" dirty="0"/>
              <a:t>Deux constats dans </a:t>
            </a:r>
            <a:r>
              <a:rPr lang="fr-FR" i="1" dirty="0"/>
              <a:t>Le pouvoir de la monnaie </a:t>
            </a:r>
            <a:r>
              <a:rPr lang="fr-FR" dirty="0"/>
              <a:t>:</a:t>
            </a:r>
          </a:p>
          <a:p>
            <a:pPr lvl="1"/>
            <a:r>
              <a:rPr lang="fr-FR" sz="2800" dirty="0"/>
              <a:t>Il ne sera pas possible de financer la part d’investissements non rentables indispensables à la bifurcation sociale-écologique avec la monnaie actuelle encastrée dans la dette et façonnée pour le rentable (chapitres 1 et 3)</a:t>
            </a:r>
          </a:p>
          <a:p>
            <a:pPr lvl="1"/>
            <a:r>
              <a:rPr lang="fr-FR" sz="2800" dirty="0"/>
              <a:t>Il est possible de faire évoluer le mode d’émission qui est une construction historique </a:t>
            </a:r>
            <a:r>
              <a:rPr lang="fr-FR" sz="2800" b="1" dirty="0">
                <a:solidFill>
                  <a:srgbClr val="0070C0"/>
                </a:solidFill>
              </a:rPr>
              <a:t>malléable</a:t>
            </a:r>
            <a:r>
              <a:rPr lang="fr-FR" sz="2800" dirty="0"/>
              <a:t> (chapitre 2 et 3)</a:t>
            </a:r>
          </a:p>
          <a:p>
            <a:pPr lvl="1"/>
            <a:endParaRPr lang="fr-FR" sz="2800" dirty="0"/>
          </a:p>
          <a:p>
            <a:r>
              <a:rPr lang="fr-FR" dirty="0"/>
              <a:t>D’où la proposition d’un nouveau mode de création monétaire désencastré de la dette </a:t>
            </a:r>
            <a:r>
              <a:rPr lang="fr-FR" dirty="0">
                <a:sym typeface="Wingdings" pitchFamily="2" charset="2"/>
              </a:rPr>
              <a:t> « </a:t>
            </a:r>
            <a:r>
              <a:rPr lang="fr-FR" b="1" dirty="0">
                <a:solidFill>
                  <a:srgbClr val="0070C0"/>
                </a:solidFill>
                <a:sym typeface="Wingdings" pitchFamily="2" charset="2"/>
              </a:rPr>
              <a:t>monnaie sans dette </a:t>
            </a:r>
            <a:r>
              <a:rPr lang="fr-FR" dirty="0">
                <a:sym typeface="Wingdings" pitchFamily="2" charset="2"/>
              </a:rPr>
              <a:t>»</a:t>
            </a:r>
            <a:r>
              <a:rPr lang="fr-FR" dirty="0"/>
              <a:t> ! (chapitre 4)</a:t>
            </a:r>
          </a:p>
        </p:txBody>
      </p:sp>
    </p:spTree>
    <p:extLst>
      <p:ext uri="{BB962C8B-B14F-4D97-AF65-F5344CB8AC3E}">
        <p14:creationId xmlns:p14="http://schemas.microsoft.com/office/powerpoint/2010/main" val="34565660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E1F5A28F-2877-D643-8051-AB61447D82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049517"/>
            <a:ext cx="11006959" cy="2291255"/>
          </a:xfrm>
        </p:spPr>
        <p:txBody>
          <a:bodyPr>
            <a:normAutofit fontScale="90000"/>
          </a:bodyPr>
          <a:lstStyle/>
          <a:p>
            <a:pPr algn="ctr"/>
            <a:r>
              <a:rPr lang="fr-FR" b="1" dirty="0">
                <a:solidFill>
                  <a:srgbClr val="0070C0"/>
                </a:solidFill>
              </a:rPr>
              <a:t>Notre proposition : </a:t>
            </a:r>
            <a:br>
              <a:rPr lang="fr-FR" b="1" dirty="0">
                <a:solidFill>
                  <a:srgbClr val="0070C0"/>
                </a:solidFill>
              </a:rPr>
            </a:br>
            <a:r>
              <a:rPr lang="fr-FR" b="1" dirty="0">
                <a:solidFill>
                  <a:srgbClr val="0070C0"/>
                </a:solidFill>
              </a:rPr>
              <a:t>une émission de monnaie centrale sans dette, </a:t>
            </a:r>
            <a:br>
              <a:rPr lang="fr-FR" b="1" dirty="0">
                <a:solidFill>
                  <a:srgbClr val="0070C0"/>
                </a:solidFill>
              </a:rPr>
            </a:br>
            <a:r>
              <a:rPr lang="fr-FR" b="1" dirty="0">
                <a:solidFill>
                  <a:srgbClr val="0070C0"/>
                </a:solidFill>
              </a:rPr>
              <a:t>fléchée vers des investissements indispensables </a:t>
            </a:r>
            <a:br>
              <a:rPr lang="fr-FR" b="1" dirty="0">
                <a:solidFill>
                  <a:srgbClr val="0070C0"/>
                </a:solidFill>
              </a:rPr>
            </a:br>
            <a:r>
              <a:rPr lang="fr-FR" b="1" dirty="0">
                <a:solidFill>
                  <a:srgbClr val="0070C0"/>
                </a:solidFill>
              </a:rPr>
              <a:t>mais financièrement non rentables</a:t>
            </a:r>
          </a:p>
        </p:txBody>
      </p:sp>
    </p:spTree>
    <p:extLst>
      <p:ext uri="{BB962C8B-B14F-4D97-AF65-F5344CB8AC3E}">
        <p14:creationId xmlns:p14="http://schemas.microsoft.com/office/powerpoint/2010/main" val="7236292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E9B869B-E5BE-DC40-9C2D-3874E3150A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sz="4400" b="1" dirty="0">
                <a:solidFill>
                  <a:srgbClr val="0070C0"/>
                </a:solidFill>
                <a:ea typeface="Calibri" panose="020F0502020204030204" pitchFamily="34" charset="0"/>
              </a:rPr>
              <a:t>Un mode </a:t>
            </a:r>
            <a:r>
              <a:rPr lang="fr-FR" sz="4400" b="1" i="1" dirty="0">
                <a:solidFill>
                  <a:srgbClr val="0070C0"/>
                </a:solidFill>
                <a:ea typeface="Calibri" panose="020F0502020204030204" pitchFamily="34" charset="0"/>
              </a:rPr>
              <a:t>volontaire</a:t>
            </a:r>
            <a:r>
              <a:rPr lang="fr-FR" sz="4400" b="1" dirty="0">
                <a:solidFill>
                  <a:srgbClr val="0070C0"/>
                </a:solidFill>
                <a:ea typeface="Calibri" panose="020F0502020204030204" pitchFamily="34" charset="0"/>
              </a:rPr>
              <a:t> </a:t>
            </a:r>
            <a:r>
              <a:rPr lang="fr-FR" b="1" dirty="0">
                <a:solidFill>
                  <a:srgbClr val="0070C0"/>
                </a:solidFill>
                <a:ea typeface="Calibri" panose="020F0502020204030204" pitchFamily="34" charset="0"/>
              </a:rPr>
              <a:t>de création monétaire </a:t>
            </a:r>
            <a:r>
              <a:rPr lang="fr-FR" sz="4400" b="1" i="1" dirty="0">
                <a:solidFill>
                  <a:srgbClr val="0070C0"/>
                </a:solidFill>
                <a:ea typeface="Calibri" panose="020F0502020204030204" pitchFamily="34" charset="0"/>
              </a:rPr>
              <a:t>expression d’une volonté politique démocratique</a:t>
            </a:r>
            <a:endParaRPr lang="fr-FR" b="1" i="1" dirty="0">
              <a:solidFill>
                <a:srgbClr val="0070C0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4885EAC-593D-0842-9178-79C2E7295A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73958"/>
          </a:xfrm>
        </p:spPr>
        <p:txBody>
          <a:bodyPr>
            <a:normAutofit fontScale="92500" lnSpcReduction="20000"/>
          </a:bodyPr>
          <a:lstStyle/>
          <a:p>
            <a:r>
              <a:rPr lang="fr-FR" sz="2920" dirty="0">
                <a:ea typeface="Calibri" panose="020F0502020204030204" pitchFamily="34" charset="0"/>
              </a:rPr>
              <a:t>Une émission de monnaie par la banque centrale,</a:t>
            </a:r>
          </a:p>
          <a:p>
            <a:r>
              <a:rPr lang="fr-FR" sz="2920" dirty="0">
                <a:ea typeface="Calibri" panose="020F0502020204030204" pitchFamily="34" charset="0"/>
              </a:rPr>
              <a:t>sans dette ni achats de titres (</a:t>
            </a:r>
            <a:r>
              <a:rPr lang="fr-FR" sz="2920" i="1" dirty="0">
                <a:ea typeface="Calibri" panose="020F0502020204030204" pitchFamily="34" charset="0"/>
              </a:rPr>
              <a:t>a fortiori </a:t>
            </a:r>
            <a:r>
              <a:rPr lang="fr-FR" sz="2920" dirty="0">
                <a:ea typeface="Calibri" panose="020F0502020204030204" pitchFamily="34" charset="0"/>
              </a:rPr>
              <a:t>sans intérêts) </a:t>
            </a:r>
          </a:p>
          <a:p>
            <a:r>
              <a:rPr lang="fr-FR" sz="2920" dirty="0">
                <a:ea typeface="Calibri" panose="020F0502020204030204" pitchFamily="34" charset="0"/>
              </a:rPr>
              <a:t>affectée à des investissements financièrement non rentables mais socialement ou écologiquement indispensables de tout un ensemble d’acteurs (ménages, entreprises, associations, APU, …)</a:t>
            </a:r>
          </a:p>
          <a:p>
            <a:r>
              <a:rPr lang="fr-FR" sz="2920" dirty="0">
                <a:ea typeface="Calibri" panose="020F0502020204030204" pitchFamily="34" charset="0"/>
              </a:rPr>
              <a:t>décidée démocratiquement (gouvernance collégiale des 2 institutions qui en ont la charge)</a:t>
            </a:r>
          </a:p>
          <a:p>
            <a:r>
              <a:rPr lang="fr-FR" sz="2920" dirty="0">
                <a:ea typeface="Calibri" panose="020F0502020204030204" pitchFamily="34" charset="0"/>
              </a:rPr>
              <a:t>complémentaire </a:t>
            </a:r>
          </a:p>
          <a:p>
            <a:pPr lvl="1"/>
            <a:r>
              <a:rPr lang="fr-FR" sz="2920" dirty="0">
                <a:ea typeface="Calibri" panose="020F0502020204030204" pitchFamily="34" charset="0"/>
              </a:rPr>
              <a:t>du mode d’émission bancaire traditionnel (« les crédits font les dépôts »)</a:t>
            </a:r>
          </a:p>
          <a:p>
            <a:pPr lvl="1"/>
            <a:r>
              <a:rPr lang="fr-FR" sz="2920" dirty="0">
                <a:ea typeface="Calibri" panose="020F0502020204030204" pitchFamily="34" charset="0"/>
              </a:rPr>
              <a:t>du mode d’émission acquisitif (« les achats [de titres] font les dépôts »)</a:t>
            </a:r>
          </a:p>
          <a:p>
            <a:r>
              <a:rPr lang="fr-FR" sz="2920" dirty="0">
                <a:ea typeface="Calibri" panose="020F0502020204030204" pitchFamily="34" charset="0"/>
              </a:rPr>
              <a:t>pleinement désencastrée du marché du crédit et des marchés financiers</a:t>
            </a:r>
          </a:p>
        </p:txBody>
      </p:sp>
    </p:spTree>
    <p:extLst>
      <p:ext uri="{BB962C8B-B14F-4D97-AF65-F5344CB8AC3E}">
        <p14:creationId xmlns:p14="http://schemas.microsoft.com/office/powerpoint/2010/main" val="314136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84053E-FDFE-3C4E-AF81-3C3AAD98E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0000"/>
            <a:ext cx="10515600" cy="612340"/>
          </a:xfrm>
        </p:spPr>
        <p:txBody>
          <a:bodyPr>
            <a:normAutofit fontScale="90000"/>
          </a:bodyPr>
          <a:lstStyle/>
          <a:p>
            <a:pPr algn="ctr"/>
            <a:r>
              <a:rPr lang="fr-FR" b="1" dirty="0">
                <a:solidFill>
                  <a:srgbClr val="0070C0"/>
                </a:solidFill>
              </a:rPr>
              <a:t>« monnaie sans dette »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BA8E8D7-F154-2749-81EB-C62AC5F107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93271"/>
            <a:ext cx="10515600" cy="5775434"/>
          </a:xfrm>
        </p:spPr>
        <p:txBody>
          <a:bodyPr>
            <a:normAutofit/>
          </a:bodyPr>
          <a:lstStyle/>
          <a:p>
            <a:r>
              <a:rPr lang="fr-FR" dirty="0"/>
              <a:t>Beaucoup d’incompréhension autour de ce concept car :</a:t>
            </a:r>
          </a:p>
          <a:p>
            <a:pPr lvl="1"/>
            <a:r>
              <a:rPr lang="fr-FR" sz="2600" dirty="0"/>
              <a:t>Dette de la société: la monnaie peut être vue comme une dette en soi : à partir du moment où la monnaie a cours légal, la société « doit » l’accepter dans les paiements. Mais cette dette-là est </a:t>
            </a:r>
            <a:r>
              <a:rPr lang="fr-FR" sz="2600" b="1" dirty="0">
                <a:solidFill>
                  <a:srgbClr val="0070C0"/>
                </a:solidFill>
              </a:rPr>
              <a:t>métaphorique</a:t>
            </a:r>
            <a:r>
              <a:rPr lang="fr-FR" sz="2600" dirty="0"/>
              <a:t>, pas une dette financière au sens strict du terme</a:t>
            </a:r>
          </a:p>
          <a:p>
            <a:pPr lvl="1"/>
            <a:r>
              <a:rPr lang="fr-FR" sz="2600" dirty="0"/>
              <a:t>Les dépôts (monnaie scripturale) sont au passif de la banque, donc une dette de la banque vis-à-vis de ces déposant mais là non plus pas une dette financière au sens stricte du terme.</a:t>
            </a:r>
          </a:p>
          <a:p>
            <a:r>
              <a:rPr lang="fr-FR" dirty="0"/>
              <a:t>Par « monnaie sans dette », on entend </a:t>
            </a:r>
            <a:r>
              <a:rPr lang="fr-FR" b="1" dirty="0">
                <a:solidFill>
                  <a:srgbClr val="0070C0"/>
                </a:solidFill>
              </a:rPr>
              <a:t>« monnaie sans dette financière à sa source »</a:t>
            </a:r>
            <a:r>
              <a:rPr lang="fr-FR" dirty="0">
                <a:solidFill>
                  <a:srgbClr val="0070C0"/>
                </a:solidFill>
              </a:rPr>
              <a:t> </a:t>
            </a:r>
            <a:r>
              <a:rPr lang="fr-FR" dirty="0"/>
              <a:t>! Une monnaie dont l’émission n’ajoute pas de dette financière. Une monnaie qui ne s’achète pas. Une « monnaie-don » ou « subvention monétaire » </a:t>
            </a:r>
            <a:r>
              <a:rPr lang="fr-FR" sz="3200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≠</a:t>
            </a:r>
            <a:r>
              <a:rPr lang="fr-FR" dirty="0"/>
              <a:t> monnaie de crédit (= monnaie-dette) 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375452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diagramme, capture d’écran, conception&#10;&#10;Description générée automatiquement">
            <a:extLst>
              <a:ext uri="{FF2B5EF4-FFF2-40B4-BE49-F238E27FC236}">
                <a16:creationId xmlns:a16="http://schemas.microsoft.com/office/drawing/2014/main" id="{835D4B3C-9825-874D-9CFD-9D7CA84C8F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17" y="1391419"/>
            <a:ext cx="8935068" cy="534005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C77989A4-A319-9F4E-99A6-BAD450645A3D}"/>
              </a:ext>
            </a:extLst>
          </p:cNvPr>
          <p:cNvSpPr txBox="1"/>
          <p:nvPr/>
        </p:nvSpPr>
        <p:spPr>
          <a:xfrm>
            <a:off x="105114" y="172624"/>
            <a:ext cx="85828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80" b="1" i="1" dirty="0">
                <a:solidFill>
                  <a:srgbClr val="0070C0"/>
                </a:solidFill>
              </a:rPr>
              <a:t>Le circuit de la monnaie volontaire</a:t>
            </a:r>
          </a:p>
          <a:p>
            <a:r>
              <a:rPr lang="fr-FR" sz="2160" dirty="0"/>
              <a:t>J. </a:t>
            </a:r>
            <a:r>
              <a:rPr lang="fr-FR" sz="2160" dirty="0" err="1"/>
              <a:t>Couppey-Soubeyran</a:t>
            </a:r>
            <a:r>
              <a:rPr lang="fr-FR" sz="2160" dirty="0"/>
              <a:t>, P. </a:t>
            </a:r>
            <a:r>
              <a:rPr lang="fr-FR" sz="2160" dirty="0" err="1"/>
              <a:t>Delandre</a:t>
            </a:r>
            <a:r>
              <a:rPr lang="fr-FR" sz="2160" dirty="0"/>
              <a:t>, A. </a:t>
            </a:r>
            <a:r>
              <a:rPr lang="fr-FR" sz="2160" dirty="0" err="1"/>
              <a:t>Sersiron</a:t>
            </a:r>
            <a:r>
              <a:rPr lang="fr-FR" sz="2160" dirty="0"/>
              <a:t> – </a:t>
            </a:r>
            <a:r>
              <a:rPr lang="fr-FR" sz="2160" i="1" dirty="0"/>
              <a:t>Le pouvoir de la monnaie, Ed. Les Liens qui libèrent, janvier 2024.</a:t>
            </a:r>
            <a:endParaRPr lang="fr-FR" sz="2160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112E610-54ED-854B-A863-14F64CBB40B9}"/>
              </a:ext>
            </a:extLst>
          </p:cNvPr>
          <p:cNvSpPr txBox="1"/>
          <p:nvPr/>
        </p:nvSpPr>
        <p:spPr>
          <a:xfrm>
            <a:off x="9019310" y="66260"/>
            <a:ext cx="3066674" cy="7571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070C0"/>
                </a:solidFill>
              </a:rPr>
              <a:t>Exemples de projets éligibles :</a:t>
            </a:r>
          </a:p>
          <a:p>
            <a:pPr marL="285750" indent="-285750">
              <a:buFontTx/>
              <a:buChar char="-"/>
            </a:pPr>
            <a:r>
              <a:rPr lang="fr-FR" dirty="0"/>
              <a:t>Rénovation thermique du logement d’un ménage pauvre </a:t>
            </a:r>
          </a:p>
          <a:p>
            <a:pPr marL="285750" indent="-285750">
              <a:buFontTx/>
              <a:buChar char="-"/>
            </a:pPr>
            <a:r>
              <a:rPr lang="fr-FR" dirty="0"/>
              <a:t>Programme de plantation de forêt d’une association de protection de l’environnement</a:t>
            </a:r>
          </a:p>
          <a:p>
            <a:pPr marL="285750" indent="-285750">
              <a:buFontTx/>
              <a:buChar char="-"/>
            </a:pPr>
            <a:r>
              <a:rPr lang="fr-FR" dirty="0"/>
              <a:t>Une cimenterie qui doit investir dans une technologie de capture et stockage du carbone </a:t>
            </a:r>
          </a:p>
          <a:p>
            <a:pPr marL="285750" indent="-285750">
              <a:buFontTx/>
              <a:buChar char="-"/>
            </a:pPr>
            <a:r>
              <a:rPr lang="fr-FR" b="1" dirty="0">
                <a:solidFill>
                  <a:srgbClr val="0070C0"/>
                </a:solidFill>
              </a:rPr>
              <a:t>Un hôpital qui a besoin d’un nouvel équipement</a:t>
            </a:r>
          </a:p>
          <a:p>
            <a:pPr marL="285750" indent="-285750">
              <a:buFontTx/>
              <a:buChar char="-"/>
            </a:pPr>
            <a:r>
              <a:rPr lang="fr-FR" dirty="0"/>
              <a:t>Une université qui doit réaliser des travaux d’accessibilité aux personnes à mobilité réduite</a:t>
            </a:r>
          </a:p>
          <a:p>
            <a:pPr marL="285750" indent="-285750">
              <a:buFontTx/>
              <a:buChar char="-"/>
            </a:pPr>
            <a:r>
              <a:rPr lang="fr-FR" dirty="0"/>
              <a:t>Une maison de retraite qui a besoin de s’agrandir</a:t>
            </a:r>
          </a:p>
          <a:p>
            <a:pPr marL="285750" indent="-285750">
              <a:buFontTx/>
              <a:buChar char="-"/>
            </a:pPr>
            <a:r>
              <a:rPr lang="fr-FR" dirty="0"/>
              <a:t>Une entreprise agricole qui se convertit à l’agroécologie</a:t>
            </a:r>
          </a:p>
          <a:p>
            <a:pPr marL="285750" indent="-285750">
              <a:buFontTx/>
              <a:buChar char="-"/>
            </a:pPr>
            <a:r>
              <a:rPr lang="fr-FR" dirty="0"/>
              <a:t>Etc.</a:t>
            </a:r>
          </a:p>
          <a:p>
            <a:pPr marL="285750" indent="-285750">
              <a:buFontTx/>
              <a:buChar char="-"/>
            </a:pPr>
            <a:endParaRPr lang="fr-FR" dirty="0"/>
          </a:p>
          <a:p>
            <a:pPr marL="285750" indent="-285750">
              <a:buFontTx/>
              <a:buChar char="-"/>
            </a:pPr>
            <a:endParaRPr lang="fr-FR" dirty="0"/>
          </a:p>
          <a:p>
            <a:pPr marL="285750" indent="-285750">
              <a:buFontTx/>
              <a:buChar char="-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9591799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7698B2-7FA6-514A-B713-0CA0D5426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b="1" dirty="0">
                <a:solidFill>
                  <a:srgbClr val="0070C0"/>
                </a:solidFill>
              </a:rPr>
              <a:t>Les points de discussion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E665258-3B19-B84B-8054-558E449678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>
                <a:solidFill>
                  <a:srgbClr val="0070C0"/>
                </a:solidFill>
              </a:rPr>
              <a:t>Inflation</a:t>
            </a:r>
            <a:r>
              <a:rPr lang="fr-FR" dirty="0"/>
              <a:t> : régulation monétaire nécessaire pour éviter l’inflation monétaire mais le dispositif réduirait la </a:t>
            </a:r>
            <a:r>
              <a:rPr lang="fr-FR" i="1" dirty="0" err="1"/>
              <a:t>brownflation</a:t>
            </a:r>
            <a:endParaRPr lang="fr-FR" dirty="0"/>
          </a:p>
          <a:p>
            <a:r>
              <a:rPr lang="fr-FR" b="1" dirty="0">
                <a:solidFill>
                  <a:srgbClr val="0070C0"/>
                </a:solidFill>
              </a:rPr>
              <a:t>Comptabilité</a:t>
            </a:r>
            <a:r>
              <a:rPr lang="fr-FR" dirty="0"/>
              <a:t> : émission de monnaie à perte. Création d’un poste d’actif non exigible (« contribution aux ODD ») pour y enregistrer l’émission de monnaie centrale sans dette. Premier jalon de comptabilité écologique.</a:t>
            </a:r>
          </a:p>
          <a:p>
            <a:r>
              <a:rPr lang="fr-FR" b="1" dirty="0">
                <a:solidFill>
                  <a:srgbClr val="0070C0"/>
                </a:solidFill>
              </a:rPr>
              <a:t>Compatibilité avec le traité sur le fonctionnement de l’Union européenne (TFUE) </a:t>
            </a:r>
            <a:r>
              <a:rPr lang="fr-FR" dirty="0"/>
              <a:t>: il n’interdit pas les </a:t>
            </a:r>
            <a:r>
              <a:rPr lang="fr-FR" i="1" dirty="0"/>
              <a:t>subventions, </a:t>
            </a:r>
            <a:r>
              <a:rPr lang="fr-FR" dirty="0"/>
              <a:t>a fortiori à des sociétés financières.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84730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E4F6A967-086A-3242-A6CF-960488867F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45324" y="2364826"/>
            <a:ext cx="9322676" cy="1912391"/>
          </a:xfrm>
        </p:spPr>
        <p:txBody>
          <a:bodyPr>
            <a:normAutofit/>
          </a:bodyPr>
          <a:lstStyle/>
          <a:p>
            <a:r>
              <a:rPr lang="fr-FR" sz="4000" b="1" dirty="0">
                <a:solidFill>
                  <a:srgbClr val="0070C0"/>
                </a:solidFill>
              </a:rPr>
              <a:t>En guise de conclusion : la question monétaire est avant tout un choix de société</a:t>
            </a:r>
            <a:br>
              <a:rPr lang="fr-FR" sz="4000" dirty="0">
                <a:solidFill>
                  <a:srgbClr val="0070C0"/>
                </a:solidFill>
              </a:rPr>
            </a:br>
            <a:endParaRPr lang="fr-FR" sz="4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69736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487680" y="293857"/>
            <a:ext cx="11216640" cy="1072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3733" b="1" dirty="0">
                <a:solidFill>
                  <a:srgbClr val="0070C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Quel projet de </a:t>
            </a:r>
            <a:r>
              <a:rPr lang="en-US" sz="3733" b="1" dirty="0" err="1">
                <a:solidFill>
                  <a:srgbClr val="0070C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société</a:t>
            </a:r>
            <a:r>
              <a:rPr lang="en-US" sz="3733" b="1" dirty="0">
                <a:solidFill>
                  <a:srgbClr val="0070C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 </a:t>
            </a:r>
            <a:r>
              <a:rPr lang="en-US" sz="3733" b="1" dirty="0" err="1">
                <a:solidFill>
                  <a:srgbClr val="0070C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voulons</a:t>
            </a:r>
            <a:r>
              <a:rPr lang="en-US" sz="3733" b="1" dirty="0">
                <a:solidFill>
                  <a:srgbClr val="0070C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-nous ?</a:t>
            </a:r>
            <a:endParaRPr lang="en-US" sz="3733" dirty="0">
              <a:solidFill>
                <a:srgbClr val="0070C0"/>
              </a:solidFill>
            </a:endParaRPr>
          </a:p>
        </p:txBody>
      </p:sp>
      <p:sp>
        <p:nvSpPr>
          <p:cNvPr id="4" name="Shape 2"/>
          <p:cNvSpPr/>
          <p:nvPr/>
        </p:nvSpPr>
        <p:spPr>
          <a:xfrm>
            <a:off x="487680" y="1597152"/>
            <a:ext cx="5364480" cy="2194560"/>
          </a:xfrm>
          <a:prstGeom prst="roundRect">
            <a:avLst>
              <a:gd name="adj" fmla="val 4444"/>
            </a:avLst>
          </a:prstGeom>
          <a:solidFill>
            <a:schemeClr val="bg2">
              <a:lumMod val="75000"/>
            </a:schemeClr>
          </a:solidFill>
          <a:ln w="12700">
            <a:solidFill>
              <a:srgbClr val="A89070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670560" y="1889760"/>
            <a:ext cx="853440" cy="853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endParaRPr lang="en-US" sz="3733" dirty="0"/>
          </a:p>
        </p:txBody>
      </p:sp>
      <p:sp>
        <p:nvSpPr>
          <p:cNvPr id="7" name="Shape 5"/>
          <p:cNvSpPr/>
          <p:nvPr/>
        </p:nvSpPr>
        <p:spPr>
          <a:xfrm>
            <a:off x="6217920" y="1584960"/>
            <a:ext cx="5364480" cy="2194560"/>
          </a:xfrm>
          <a:prstGeom prst="roundRect">
            <a:avLst>
              <a:gd name="adj" fmla="val 4444"/>
            </a:avLst>
          </a:prstGeom>
          <a:solidFill>
            <a:schemeClr val="accent4">
              <a:lumMod val="60000"/>
              <a:lumOff val="40000"/>
            </a:schemeClr>
          </a:solidFill>
          <a:ln w="12700">
            <a:solidFill>
              <a:srgbClr val="B87050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00800" y="1889760"/>
            <a:ext cx="853440" cy="853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endParaRPr lang="en-US" sz="3733" dirty="0"/>
          </a:p>
        </p:txBody>
      </p:sp>
      <p:sp>
        <p:nvSpPr>
          <p:cNvPr id="9" name="Text 7"/>
          <p:cNvSpPr/>
          <p:nvPr/>
        </p:nvSpPr>
        <p:spPr>
          <a:xfrm>
            <a:off x="9060872" y="1889760"/>
            <a:ext cx="2338647" cy="1524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000" b="1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2/ </a:t>
            </a:r>
            <a:r>
              <a:rPr lang="en-US" sz="2000" b="1" dirty="0" err="1">
                <a:latin typeface="Calibri" pitchFamily="34" charset="0"/>
                <a:ea typeface="Calibri" pitchFamily="34" charset="-122"/>
                <a:cs typeface="Calibri" pitchFamily="34" charset="-120"/>
              </a:rPr>
              <a:t>Liberté</a:t>
            </a:r>
            <a:r>
              <a:rPr lang="en-US" sz="2000" b="1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 individuelle, marché, technologie, </a:t>
            </a:r>
            <a:r>
              <a:rPr lang="en-US" sz="2000" b="1" dirty="0" err="1">
                <a:latin typeface="Calibri" pitchFamily="34" charset="0"/>
                <a:ea typeface="Calibri" pitchFamily="34" charset="-122"/>
                <a:cs typeface="Calibri" pitchFamily="34" charset="-120"/>
              </a:rPr>
              <a:t>moins</a:t>
            </a:r>
            <a:r>
              <a:rPr lang="en-US" sz="2000" b="1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000" b="1" dirty="0" err="1">
                <a:latin typeface="Calibri" pitchFamily="34" charset="0"/>
                <a:ea typeface="Calibri" pitchFamily="34" charset="-122"/>
                <a:cs typeface="Calibri" pitchFamily="34" charset="-120"/>
              </a:rPr>
              <a:t>d'État</a:t>
            </a:r>
            <a:endParaRPr lang="en-US" sz="2000" b="1" dirty="0"/>
          </a:p>
        </p:txBody>
      </p:sp>
      <p:sp>
        <p:nvSpPr>
          <p:cNvPr id="10" name="Shape 8"/>
          <p:cNvSpPr/>
          <p:nvPr/>
        </p:nvSpPr>
        <p:spPr>
          <a:xfrm>
            <a:off x="487680" y="3901440"/>
            <a:ext cx="5364480" cy="2194560"/>
          </a:xfrm>
          <a:prstGeom prst="roundRect">
            <a:avLst>
              <a:gd name="adj" fmla="val 4444"/>
            </a:avLst>
          </a:prstGeom>
          <a:solidFill>
            <a:srgbClr val="7A9E7E"/>
          </a:solidFill>
          <a:ln w="12700">
            <a:solidFill>
              <a:srgbClr val="7A9E7E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670560" y="4206240"/>
            <a:ext cx="853440" cy="853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endParaRPr lang="en-US" sz="3733" dirty="0"/>
          </a:p>
        </p:txBody>
      </p:sp>
      <p:sp>
        <p:nvSpPr>
          <p:cNvPr id="12" name="Text 10"/>
          <p:cNvSpPr/>
          <p:nvPr/>
        </p:nvSpPr>
        <p:spPr>
          <a:xfrm>
            <a:off x="3384690" y="4028207"/>
            <a:ext cx="2177935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000" b="1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3/ </a:t>
            </a:r>
            <a:r>
              <a:rPr lang="en-US" sz="2000" b="1" dirty="0" err="1">
                <a:latin typeface="Calibri" pitchFamily="34" charset="0"/>
                <a:ea typeface="Calibri" pitchFamily="34" charset="-122"/>
                <a:cs typeface="Calibri" pitchFamily="34" charset="-120"/>
              </a:rPr>
              <a:t>Territoire</a:t>
            </a:r>
            <a:r>
              <a:rPr lang="en-US" sz="2000" b="1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, local, collectif, solidarité, inclusion</a:t>
            </a:r>
            <a:endParaRPr lang="en-US" sz="2000" b="1" dirty="0"/>
          </a:p>
        </p:txBody>
      </p:sp>
      <p:sp>
        <p:nvSpPr>
          <p:cNvPr id="13" name="Shape 11"/>
          <p:cNvSpPr/>
          <p:nvPr/>
        </p:nvSpPr>
        <p:spPr>
          <a:xfrm>
            <a:off x="6217920" y="3901440"/>
            <a:ext cx="5364480" cy="2194560"/>
          </a:xfrm>
          <a:prstGeom prst="roundRect">
            <a:avLst>
              <a:gd name="adj" fmla="val 4444"/>
            </a:avLst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rgbClr val="6B9E7A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9028744" y="4163290"/>
            <a:ext cx="2229748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000" b="1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4/ Respect des limites planétaires, communs, humain</a:t>
            </a:r>
            <a:endParaRPr lang="en-US" sz="2000" b="1" dirty="0"/>
          </a:p>
        </p:txBody>
      </p:sp>
      <p:sp>
        <p:nvSpPr>
          <p:cNvPr id="6" name="Text 4"/>
          <p:cNvSpPr/>
          <p:nvPr/>
        </p:nvSpPr>
        <p:spPr>
          <a:xfrm>
            <a:off x="3280094" y="1953494"/>
            <a:ext cx="2409967" cy="116378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000" b="1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1/ </a:t>
            </a:r>
            <a:r>
              <a:rPr lang="en-US" sz="2000" b="1" dirty="0" err="1">
                <a:latin typeface="Calibri" pitchFamily="34" charset="0"/>
                <a:ea typeface="Calibri" pitchFamily="34" charset="-122"/>
                <a:cs typeface="Calibri" pitchFamily="34" charset="-120"/>
              </a:rPr>
              <a:t>Capitalisme</a:t>
            </a:r>
            <a:r>
              <a:rPr lang="en-US" sz="2000" b="1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 et </a:t>
            </a:r>
            <a:r>
              <a:rPr lang="en-US" sz="2000" b="1" dirty="0" err="1">
                <a:latin typeface="Calibri" pitchFamily="34" charset="0"/>
                <a:ea typeface="Calibri" pitchFamily="34" charset="-122"/>
                <a:cs typeface="Calibri" pitchFamily="34" charset="-120"/>
              </a:rPr>
              <a:t>croissance</a:t>
            </a:r>
            <a:r>
              <a:rPr lang="en-US" sz="2000" b="1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000" b="1" dirty="0" err="1">
                <a:latin typeface="Calibri" pitchFamily="34" charset="0"/>
                <a:ea typeface="Calibri" pitchFamily="34" charset="-122"/>
                <a:cs typeface="Calibri" pitchFamily="34" charset="-120"/>
              </a:rPr>
              <a:t>verte</a:t>
            </a:r>
            <a:endParaRPr lang="en-US" sz="2000" b="1" dirty="0"/>
          </a:p>
        </p:txBody>
      </p:sp>
      <p:pic>
        <p:nvPicPr>
          <p:cNvPr id="17" name="Picture 4" descr="Tronçonneuse à la main, Musk célèbre avec les conservateurs le retour de  Trump">
            <a:extLst>
              <a:ext uri="{FF2B5EF4-FFF2-40B4-BE49-F238E27FC236}">
                <a16:creationId xmlns:a16="http://schemas.microsoft.com/office/drawing/2014/main" id="{0B845CC1-D942-F841-B294-5F08B90778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8972" y="1889760"/>
            <a:ext cx="2310642" cy="153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L'économie sociale et solidaire - Cours - FUN MOOC">
            <a:extLst>
              <a:ext uri="{FF2B5EF4-FFF2-40B4-BE49-F238E27FC236}">
                <a16:creationId xmlns:a16="http://schemas.microsoft.com/office/drawing/2014/main" id="{07D6C6DF-1BC0-104C-9BD9-3B41EA8FC6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428" y="4108704"/>
            <a:ext cx="2267849" cy="1382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L'économie du donut : définition et analyse critique">
            <a:extLst>
              <a:ext uri="{FF2B5EF4-FFF2-40B4-BE49-F238E27FC236}">
                <a16:creationId xmlns:a16="http://schemas.microsoft.com/office/drawing/2014/main" id="{43962056-CF89-B849-AD76-F649E251DB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0553" y="4102429"/>
            <a:ext cx="1808018" cy="1728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La croissance verte est-elle la solution ? - Alain Dumas | Gazette de la  Mauricie">
            <a:extLst>
              <a:ext uri="{FF2B5EF4-FFF2-40B4-BE49-F238E27FC236}">
                <a16:creationId xmlns:a16="http://schemas.microsoft.com/office/drawing/2014/main" id="{91C02485-D550-F843-BD9C-909E09E1BB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" y="1920098"/>
            <a:ext cx="2513177" cy="1438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10059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487680" y="0"/>
            <a:ext cx="11216640" cy="1072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3733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À chaque projet de société, sa monnaie !</a:t>
            </a:r>
            <a:endParaRPr lang="en-US" sz="3733" dirty="0"/>
          </a:p>
        </p:txBody>
      </p:sp>
      <p:sp>
        <p:nvSpPr>
          <p:cNvPr id="4" name="Shape 2"/>
          <p:cNvSpPr/>
          <p:nvPr/>
        </p:nvSpPr>
        <p:spPr>
          <a:xfrm>
            <a:off x="487680" y="1463040"/>
            <a:ext cx="5364480" cy="2194560"/>
          </a:xfrm>
          <a:prstGeom prst="rect">
            <a:avLst/>
          </a:prstGeom>
          <a:solidFill>
            <a:srgbClr val="FFFFFF"/>
          </a:solidFill>
          <a:ln w="31750">
            <a:solidFill>
              <a:schemeClr val="bg2">
                <a:lumMod val="90000"/>
              </a:schemeClr>
            </a:solidFill>
            <a:prstDash val="solid"/>
          </a:ln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487680" y="1463040"/>
            <a:ext cx="121920" cy="2194560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solidFill>
              <a:schemeClr val="bg2">
                <a:lumMod val="90000"/>
              </a:schemeClr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731520" y="1767840"/>
            <a:ext cx="975360" cy="975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000" dirty="0">
                <a:solidFill>
                  <a:srgbClr val="000000"/>
                </a:solidFill>
              </a:rPr>
              <a:t>💰</a:t>
            </a:r>
            <a:endParaRPr lang="en-US" sz="4000" dirty="0"/>
          </a:p>
        </p:txBody>
      </p:sp>
      <p:sp>
        <p:nvSpPr>
          <p:cNvPr id="7" name="Text 5"/>
          <p:cNvSpPr/>
          <p:nvPr/>
        </p:nvSpPr>
        <p:spPr>
          <a:xfrm>
            <a:off x="1828800" y="1706880"/>
            <a:ext cx="3901440" cy="609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400" b="1" dirty="0">
                <a:solidFill>
                  <a:srgbClr val="2A2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Capitaliste</a:t>
            </a:r>
            <a:endParaRPr lang="en-US" sz="2400" dirty="0"/>
          </a:p>
        </p:txBody>
      </p:sp>
      <p:sp>
        <p:nvSpPr>
          <p:cNvPr id="8" name="Text 6"/>
          <p:cNvSpPr/>
          <p:nvPr/>
        </p:nvSpPr>
        <p:spPr>
          <a:xfrm>
            <a:off x="1828800" y="2377440"/>
            <a:ext cx="3901440" cy="670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133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►</a:t>
            </a:r>
            <a:r>
              <a:rPr lang="en-US" sz="2133" b="1" dirty="0">
                <a:solidFill>
                  <a:srgbClr val="B870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133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Monnaies bancaires</a:t>
            </a:r>
            <a:endParaRPr lang="en-US" sz="2133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Shape 7"/>
          <p:cNvSpPr/>
          <p:nvPr/>
        </p:nvSpPr>
        <p:spPr>
          <a:xfrm>
            <a:off x="6217920" y="1463040"/>
            <a:ext cx="5364480" cy="2194560"/>
          </a:xfrm>
          <a:prstGeom prst="rect">
            <a:avLst/>
          </a:prstGeom>
          <a:solidFill>
            <a:srgbClr val="FFFFFF"/>
          </a:solidFill>
          <a:ln w="31750">
            <a:solidFill>
              <a:schemeClr val="accent4"/>
            </a:solidFill>
            <a:prstDash val="solid"/>
          </a:ln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6217920" y="1463040"/>
            <a:ext cx="121920" cy="2194560"/>
          </a:xfrm>
          <a:prstGeom prst="rect">
            <a:avLst/>
          </a:prstGeom>
          <a:solidFill>
            <a:schemeClr val="accent4"/>
          </a:solidFill>
          <a:ln w="12700">
            <a:solidFill>
              <a:schemeClr val="accent4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6461760" y="1767840"/>
            <a:ext cx="975360" cy="975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₿</a:t>
            </a:r>
          </a:p>
        </p:txBody>
      </p:sp>
      <p:sp>
        <p:nvSpPr>
          <p:cNvPr id="12" name="Text 10"/>
          <p:cNvSpPr/>
          <p:nvPr/>
        </p:nvSpPr>
        <p:spPr>
          <a:xfrm>
            <a:off x="7559040" y="1706880"/>
            <a:ext cx="3901440" cy="609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400" b="1" dirty="0">
                <a:solidFill>
                  <a:srgbClr val="2A2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Néo-libertarien</a:t>
            </a:r>
            <a:endParaRPr lang="en-US" sz="2400" dirty="0"/>
          </a:p>
        </p:txBody>
      </p:sp>
      <p:sp>
        <p:nvSpPr>
          <p:cNvPr id="13" name="Text 11"/>
          <p:cNvSpPr/>
          <p:nvPr/>
        </p:nvSpPr>
        <p:spPr>
          <a:xfrm>
            <a:off x="7559040" y="2377440"/>
            <a:ext cx="3901440" cy="670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133" b="1" dirty="0">
                <a:solidFill>
                  <a:schemeClr val="accent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►</a:t>
            </a:r>
            <a:r>
              <a:rPr lang="en-US" sz="2133" b="1" dirty="0">
                <a:solidFill>
                  <a:srgbClr val="9A5A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133" b="1" dirty="0">
                <a:solidFill>
                  <a:schemeClr val="accent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Cryptomonnaies</a:t>
            </a:r>
            <a:endParaRPr lang="en-US" sz="2133" dirty="0">
              <a:solidFill>
                <a:schemeClr val="accent4"/>
              </a:solidFill>
            </a:endParaRPr>
          </a:p>
        </p:txBody>
      </p:sp>
      <p:sp>
        <p:nvSpPr>
          <p:cNvPr id="14" name="Shape 12"/>
          <p:cNvSpPr/>
          <p:nvPr/>
        </p:nvSpPr>
        <p:spPr>
          <a:xfrm>
            <a:off x="487680" y="3901440"/>
            <a:ext cx="5364480" cy="2194560"/>
          </a:xfrm>
          <a:prstGeom prst="rect">
            <a:avLst/>
          </a:prstGeom>
          <a:solidFill>
            <a:srgbClr val="FFFFFF"/>
          </a:solidFill>
          <a:ln w="31750">
            <a:solidFill>
              <a:srgbClr val="7A9E7E"/>
            </a:solidFill>
            <a:prstDash val="solid"/>
          </a:ln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15" name="Shape 13"/>
          <p:cNvSpPr/>
          <p:nvPr/>
        </p:nvSpPr>
        <p:spPr>
          <a:xfrm>
            <a:off x="487680" y="3901440"/>
            <a:ext cx="121920" cy="2194560"/>
          </a:xfrm>
          <a:prstGeom prst="rect">
            <a:avLst/>
          </a:prstGeom>
          <a:solidFill>
            <a:srgbClr val="7A9E7E"/>
          </a:solidFill>
          <a:ln w="12700">
            <a:solidFill>
              <a:srgbClr val="7A9E7E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731520" y="4206240"/>
            <a:ext cx="975360" cy="975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000" dirty="0">
                <a:solidFill>
                  <a:srgbClr val="000000"/>
                </a:solidFill>
              </a:rPr>
              <a:t>🏘️</a:t>
            </a:r>
            <a:endParaRPr lang="en-US" sz="4000" dirty="0"/>
          </a:p>
        </p:txBody>
      </p:sp>
      <p:sp>
        <p:nvSpPr>
          <p:cNvPr id="17" name="Text 15"/>
          <p:cNvSpPr/>
          <p:nvPr/>
        </p:nvSpPr>
        <p:spPr>
          <a:xfrm>
            <a:off x="1828800" y="4145280"/>
            <a:ext cx="3901440" cy="609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400" b="1" dirty="0">
                <a:solidFill>
                  <a:srgbClr val="2A2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Communautaire-territorial</a:t>
            </a:r>
            <a:endParaRPr lang="en-US" sz="2400" dirty="0"/>
          </a:p>
        </p:txBody>
      </p:sp>
      <p:sp>
        <p:nvSpPr>
          <p:cNvPr id="18" name="Text 16"/>
          <p:cNvSpPr/>
          <p:nvPr/>
        </p:nvSpPr>
        <p:spPr>
          <a:xfrm>
            <a:off x="1828800" y="4815840"/>
            <a:ext cx="3901440" cy="670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133" b="1" dirty="0">
                <a:solidFill>
                  <a:srgbClr val="7A9E7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► Monnaies locales</a:t>
            </a:r>
            <a:endParaRPr lang="en-US" sz="2133" dirty="0"/>
          </a:p>
        </p:txBody>
      </p:sp>
      <p:sp>
        <p:nvSpPr>
          <p:cNvPr id="19" name="Shape 17"/>
          <p:cNvSpPr/>
          <p:nvPr/>
        </p:nvSpPr>
        <p:spPr>
          <a:xfrm>
            <a:off x="6217920" y="3901440"/>
            <a:ext cx="5364480" cy="2194560"/>
          </a:xfrm>
          <a:prstGeom prst="rect">
            <a:avLst/>
          </a:prstGeom>
          <a:solidFill>
            <a:srgbClr val="FFFFFF"/>
          </a:solidFill>
          <a:ln w="31750">
            <a:solidFill>
              <a:schemeClr val="accent6">
                <a:lumMod val="40000"/>
                <a:lumOff val="60000"/>
              </a:schemeClr>
            </a:solidFill>
            <a:prstDash val="solid"/>
          </a:ln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20" name="Shape 18"/>
          <p:cNvSpPr/>
          <p:nvPr/>
        </p:nvSpPr>
        <p:spPr>
          <a:xfrm>
            <a:off x="6217920" y="3901440"/>
            <a:ext cx="121920" cy="21945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accent6">
                <a:lumMod val="40000"/>
                <a:lumOff val="60000"/>
              </a:schemeClr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6461760" y="4206240"/>
            <a:ext cx="975360" cy="975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000" dirty="0">
                <a:solidFill>
                  <a:srgbClr val="000000"/>
                </a:solidFill>
              </a:rPr>
              <a:t>🌱</a:t>
            </a:r>
            <a:endParaRPr lang="en-US" sz="4000" dirty="0"/>
          </a:p>
        </p:txBody>
      </p:sp>
      <p:sp>
        <p:nvSpPr>
          <p:cNvPr id="22" name="Text 20"/>
          <p:cNvSpPr/>
          <p:nvPr/>
        </p:nvSpPr>
        <p:spPr>
          <a:xfrm>
            <a:off x="7559040" y="4145280"/>
            <a:ext cx="3901440" cy="609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400" b="1" dirty="0">
                <a:solidFill>
                  <a:srgbClr val="2A2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Social-écologique</a:t>
            </a:r>
            <a:endParaRPr lang="en-US" sz="2400" dirty="0"/>
          </a:p>
        </p:txBody>
      </p:sp>
      <p:sp>
        <p:nvSpPr>
          <p:cNvPr id="23" name="Text 21"/>
          <p:cNvSpPr/>
          <p:nvPr/>
        </p:nvSpPr>
        <p:spPr>
          <a:xfrm>
            <a:off x="7559040" y="4815840"/>
            <a:ext cx="3901440" cy="670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133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►</a:t>
            </a:r>
            <a:r>
              <a:rPr lang="en-US" sz="2133" b="1" dirty="0">
                <a:solidFill>
                  <a:srgbClr val="6B9E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133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Monnaie sans dette</a:t>
            </a:r>
            <a:endParaRPr lang="en-US" sz="2133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Text 1">
            <a:extLst>
              <a:ext uri="{FF2B5EF4-FFF2-40B4-BE49-F238E27FC236}">
                <a16:creationId xmlns:a16="http://schemas.microsoft.com/office/drawing/2014/main" id="{0197704A-B621-4045-8579-2AB4197C6BED}"/>
              </a:ext>
            </a:extLst>
          </p:cNvPr>
          <p:cNvSpPr/>
          <p:nvPr/>
        </p:nvSpPr>
        <p:spPr>
          <a:xfrm>
            <a:off x="446811" y="121780"/>
            <a:ext cx="11659293" cy="1072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3733" dirty="0" err="1">
                <a:solidFill>
                  <a:srgbClr val="0070C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À</a:t>
            </a:r>
            <a:r>
              <a:rPr lang="en-US" sz="3733" dirty="0">
                <a:solidFill>
                  <a:srgbClr val="0070C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 </a:t>
            </a:r>
            <a:r>
              <a:rPr lang="en-US" sz="3733" dirty="0" err="1">
                <a:solidFill>
                  <a:srgbClr val="0070C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chaque</a:t>
            </a:r>
            <a:r>
              <a:rPr lang="en-US" sz="3733" dirty="0">
                <a:solidFill>
                  <a:srgbClr val="0070C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 projet de </a:t>
            </a:r>
            <a:r>
              <a:rPr lang="en-US" sz="3733" dirty="0" err="1">
                <a:solidFill>
                  <a:srgbClr val="0070C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société</a:t>
            </a:r>
            <a:r>
              <a:rPr lang="en-US" sz="3733" dirty="0">
                <a:solidFill>
                  <a:srgbClr val="0070C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, </a:t>
            </a:r>
            <a:r>
              <a:rPr lang="en-US" sz="3733" dirty="0" err="1">
                <a:solidFill>
                  <a:srgbClr val="0070C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sa</a:t>
            </a:r>
            <a:r>
              <a:rPr lang="en-US" sz="3733" dirty="0">
                <a:solidFill>
                  <a:srgbClr val="0070C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 </a:t>
            </a:r>
            <a:r>
              <a:rPr lang="en-US" sz="3733" dirty="0" err="1">
                <a:solidFill>
                  <a:srgbClr val="0070C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monnaie</a:t>
            </a:r>
            <a:r>
              <a:rPr lang="en-US" sz="3733" dirty="0">
                <a:solidFill>
                  <a:srgbClr val="0070C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 !</a:t>
            </a:r>
            <a:endParaRPr lang="en-US" sz="3733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9670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836BAF6F-FD53-3649-B2B7-0DA643418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Par qui ?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337BBA1-8EA4-5D41-8108-6DB7FD4937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fr-FR" dirty="0"/>
              <a:t> l’État ?</a:t>
            </a:r>
          </a:p>
          <a:p>
            <a:pPr>
              <a:buFont typeface="Wingdings" pitchFamily="2" charset="2"/>
              <a:buChar char="q"/>
            </a:pPr>
            <a:r>
              <a:rPr lang="fr-FR" dirty="0"/>
              <a:t> la banque centrale (BCE, banque de France, etc.) ?</a:t>
            </a:r>
          </a:p>
          <a:p>
            <a:pPr>
              <a:buFont typeface="Wingdings" pitchFamily="2" charset="2"/>
              <a:buChar char="q"/>
            </a:pPr>
            <a:r>
              <a:rPr lang="fr-FR" dirty="0"/>
              <a:t> les banques commerciales ?</a:t>
            </a:r>
          </a:p>
        </p:txBody>
      </p:sp>
    </p:spTree>
    <p:extLst>
      <p:ext uri="{BB962C8B-B14F-4D97-AF65-F5344CB8AC3E}">
        <p14:creationId xmlns:p14="http://schemas.microsoft.com/office/powerpoint/2010/main" val="76893134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C84FC05C-A34E-304A-902A-484F923F45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34386" y="1021308"/>
            <a:ext cx="3057016" cy="4352926"/>
          </a:xfr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CB2F4CED-B601-6144-8699-6058C4A4458C}"/>
              </a:ext>
            </a:extLst>
          </p:cNvPr>
          <p:cNvSpPr txBox="1"/>
          <p:nvPr/>
        </p:nvSpPr>
        <p:spPr>
          <a:xfrm>
            <a:off x="6834387" y="5628475"/>
            <a:ext cx="465342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160" dirty="0">
                <a:hlinkClick r:id="rId3"/>
              </a:rPr>
              <a:t>L’argent expliqué à ma mère … et à son banquier, Ed. Seuil octobre 2025</a:t>
            </a:r>
            <a:endParaRPr lang="fr-FR" sz="2160" dirty="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60A3EA11-C3F2-0644-B332-9B90485192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9770" y="1178964"/>
            <a:ext cx="2891228" cy="4388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004C0333-C058-4944-88CA-D7AA0BBA0F98}"/>
              </a:ext>
            </a:extLst>
          </p:cNvPr>
          <p:cNvSpPr txBox="1"/>
          <p:nvPr/>
        </p:nvSpPr>
        <p:spPr>
          <a:xfrm>
            <a:off x="1353262" y="5780875"/>
            <a:ext cx="465342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160" dirty="0">
                <a:hlinkClick r:id="rId5"/>
              </a:rPr>
              <a:t>Le pouvoir de la monnaie, Ed. Les liens qui libèrent, janvier 2024</a:t>
            </a:r>
            <a:endParaRPr lang="fr-FR" sz="2160" dirty="0"/>
          </a:p>
        </p:txBody>
      </p:sp>
    </p:spTree>
    <p:extLst>
      <p:ext uri="{BB962C8B-B14F-4D97-AF65-F5344CB8AC3E}">
        <p14:creationId xmlns:p14="http://schemas.microsoft.com/office/powerpoint/2010/main" val="125327945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92B6281-8905-1C45-98F1-9458B9FDBA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4800" b="1" dirty="0">
                <a:solidFill>
                  <a:srgbClr val="0070C0"/>
                </a:solidFill>
              </a:rPr>
              <a:t>Vos questions ?</a:t>
            </a:r>
          </a:p>
        </p:txBody>
      </p:sp>
    </p:spTree>
    <p:extLst>
      <p:ext uri="{BB962C8B-B14F-4D97-AF65-F5344CB8AC3E}">
        <p14:creationId xmlns:p14="http://schemas.microsoft.com/office/powerpoint/2010/main" val="60562474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E1F5A28F-2877-D643-8051-AB61447D82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35354"/>
            <a:ext cx="10515600" cy="1325563"/>
          </a:xfrm>
        </p:spPr>
        <p:txBody>
          <a:bodyPr/>
          <a:lstStyle/>
          <a:p>
            <a:pPr algn="ctr"/>
            <a:r>
              <a:rPr lang="fr-FR" b="1" dirty="0">
                <a:solidFill>
                  <a:srgbClr val="0070C0"/>
                </a:solidFill>
              </a:rPr>
              <a:t>Annexes</a:t>
            </a:r>
          </a:p>
        </p:txBody>
      </p:sp>
    </p:spTree>
    <p:extLst>
      <p:ext uri="{BB962C8B-B14F-4D97-AF65-F5344CB8AC3E}">
        <p14:creationId xmlns:p14="http://schemas.microsoft.com/office/powerpoint/2010/main" val="50442494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9387EA9-01BE-354C-B647-6D031DDF6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4077" y="365126"/>
            <a:ext cx="9603943" cy="951611"/>
          </a:xfrm>
        </p:spPr>
        <p:txBody>
          <a:bodyPr>
            <a:normAutofit/>
          </a:bodyPr>
          <a:lstStyle/>
          <a:p>
            <a:r>
              <a:rPr lang="fr-FR" sz="3600" b="1" i="1" dirty="0">
                <a:solidFill>
                  <a:srgbClr val="0070C0"/>
                </a:solidFill>
              </a:rPr>
              <a:t>Compatibilité avec le cadre institutionnel européen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8E10037-B008-104D-B76A-B7CD70A41B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4077" y="1336860"/>
            <a:ext cx="9603943" cy="5148025"/>
          </a:xfrm>
        </p:spPr>
        <p:txBody>
          <a:bodyPr>
            <a:normAutofit fontScale="92500" lnSpcReduction="10000"/>
          </a:bodyPr>
          <a:lstStyle/>
          <a:p>
            <a:r>
              <a:rPr lang="fr-FR" dirty="0"/>
              <a:t>La monnaie volontaire est-elle un crédit ou une avance ? (Art. 123 du TFUE)</a:t>
            </a:r>
          </a:p>
          <a:p>
            <a:pPr marL="411480" lvl="1" indent="0">
              <a:buNone/>
            </a:pPr>
            <a:r>
              <a:rPr lang="fr-FR" dirty="0"/>
              <a:t>- Ce n’est pas un crédit mais une subvention !</a:t>
            </a:r>
          </a:p>
          <a:p>
            <a:r>
              <a:rPr lang="fr-FR" dirty="0"/>
              <a:t>Le SEBC peut-il accorder des subventions ? (Art. 123 du TFUE)</a:t>
            </a:r>
          </a:p>
          <a:p>
            <a:pPr marL="411480" lvl="1" indent="0">
              <a:buNone/>
            </a:pPr>
            <a:r>
              <a:rPr lang="fr-FR" dirty="0"/>
              <a:t>- L’octroi de subventions est totalement hors champ du SEBC, pas formellement interdit mais pas formellement autorisé. Force est cependant de constater qu’il en accorde déjà … </a:t>
            </a:r>
          </a:p>
          <a:p>
            <a:r>
              <a:rPr lang="fr-FR" dirty="0"/>
              <a:t>La monnaie volontaire abonde-t-elle les budgets publics généraux ? (Art. 123 du TFUE)</a:t>
            </a:r>
          </a:p>
          <a:p>
            <a:pPr marL="411480" lvl="1" indent="0">
              <a:buNone/>
            </a:pPr>
            <a:r>
              <a:rPr lang="fr-FR" dirty="0"/>
              <a:t>-  Non ! C’est une ressource affectée à </a:t>
            </a:r>
            <a:r>
              <a:rPr lang="fr-FR" sz="2160" kern="0" dirty="0">
                <a:latin typeface="Calibri" panose="020F0502020204030204" pitchFamily="34" charset="0"/>
                <a:ea typeface="Calibri" panose="020F0502020204030204" pitchFamily="34" charset="0"/>
              </a:rPr>
              <a:t>des actions d’intérêt social ou écologique financièrement non rentables</a:t>
            </a:r>
            <a:r>
              <a:rPr lang="fr-FR" dirty="0">
                <a:effectLst/>
              </a:rPr>
              <a:t> qui va autant à des acteurs publics que privés.</a:t>
            </a:r>
            <a:endParaRPr lang="fr-FR" dirty="0"/>
          </a:p>
          <a:p>
            <a:r>
              <a:rPr lang="fr-FR" dirty="0"/>
              <a:t>La monnaie volontaire déroge-t-elle à l'interdiction d’accès privilégié des institutions publiques aux institutions financières ? (Art. 124 du TFUE)</a:t>
            </a:r>
          </a:p>
          <a:p>
            <a:pPr marL="411480" lvl="1" indent="0">
              <a:buNone/>
            </a:pPr>
            <a:r>
              <a:rPr lang="fr-FR" dirty="0"/>
              <a:t>- La CDD n’est pas une APU mais une société financière.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6293547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577ED40F-3156-52DF-3A80-4161F7645E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395" y="-9694"/>
            <a:ext cx="7434847" cy="6867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80296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F776348E-F16B-1140-B5C1-455CFB1EFD9B}"/>
              </a:ext>
            </a:extLst>
          </p:cNvPr>
          <p:cNvSpPr txBox="1"/>
          <p:nvPr/>
        </p:nvSpPr>
        <p:spPr>
          <a:xfrm>
            <a:off x="2681905" y="1029484"/>
            <a:ext cx="3066115" cy="391517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944" dirty="0"/>
              <a:t>Fonds privés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E5E8BF9-2608-BE49-A8FC-D74AA00EC710}"/>
              </a:ext>
            </a:extLst>
          </p:cNvPr>
          <p:cNvSpPr txBox="1"/>
          <p:nvPr/>
        </p:nvSpPr>
        <p:spPr>
          <a:xfrm>
            <a:off x="6697951" y="1034188"/>
            <a:ext cx="3254219" cy="391517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944" dirty="0"/>
              <a:t>Fonds publics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5ECDE95-D4A0-7D45-942C-3D19D6DF44B7}"/>
              </a:ext>
            </a:extLst>
          </p:cNvPr>
          <p:cNvSpPr txBox="1"/>
          <p:nvPr/>
        </p:nvSpPr>
        <p:spPr>
          <a:xfrm>
            <a:off x="5465848" y="850785"/>
            <a:ext cx="1621507" cy="391517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944" dirty="0"/>
              <a:t>Mix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7357573F-B832-994A-B225-C939FA21C70F}"/>
              </a:ext>
            </a:extLst>
          </p:cNvPr>
          <p:cNvSpPr/>
          <p:nvPr/>
        </p:nvSpPr>
        <p:spPr>
          <a:xfrm>
            <a:off x="2926428" y="3286749"/>
            <a:ext cx="2539420" cy="2351315"/>
          </a:xfrm>
          <a:prstGeom prst="ellipse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944">
              <a:solidFill>
                <a:schemeClr val="accent6"/>
              </a:solidFill>
            </a:endParaRP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3FA9990F-6146-4340-AEB7-EF4CEB70A89C}"/>
              </a:ext>
            </a:extLst>
          </p:cNvPr>
          <p:cNvSpPr/>
          <p:nvPr/>
        </p:nvSpPr>
        <p:spPr>
          <a:xfrm>
            <a:off x="5047324" y="3319669"/>
            <a:ext cx="2539420" cy="2351315"/>
          </a:xfrm>
          <a:prstGeom prst="ellipse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944" dirty="0">
              <a:solidFill>
                <a:schemeClr val="accent6"/>
              </a:solidFill>
            </a:endParaRP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8EBA7400-3CA8-484D-8ACE-642B419BC794}"/>
              </a:ext>
            </a:extLst>
          </p:cNvPr>
          <p:cNvSpPr/>
          <p:nvPr/>
        </p:nvSpPr>
        <p:spPr>
          <a:xfrm>
            <a:off x="7177622" y="3258537"/>
            <a:ext cx="2539420" cy="2351315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944">
              <a:solidFill>
                <a:schemeClr val="accent6"/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890BD289-731E-5648-8594-A7C83C034FA2}"/>
              </a:ext>
            </a:extLst>
          </p:cNvPr>
          <p:cNvSpPr txBox="1"/>
          <p:nvPr/>
        </p:nvSpPr>
        <p:spPr>
          <a:xfrm>
            <a:off x="3236817" y="3851062"/>
            <a:ext cx="1871646" cy="1156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944" dirty="0"/>
              <a:t>Investissements rentables</a:t>
            </a:r>
          </a:p>
          <a:p>
            <a:pPr algn="ctr"/>
            <a:r>
              <a:rPr lang="fr-FR" sz="1512" i="1" dirty="0"/>
              <a:t>Ex : énergies renouvelables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B29C7815-3981-3944-A236-C899B0E57412}"/>
              </a:ext>
            </a:extLst>
          </p:cNvPr>
          <p:cNvSpPr txBox="1"/>
          <p:nvPr/>
        </p:nvSpPr>
        <p:spPr>
          <a:xfrm>
            <a:off x="5414127" y="3648845"/>
            <a:ext cx="1871646" cy="1754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944" dirty="0"/>
              <a:t>Investissements à rentabilité incertaine ou à horizon long</a:t>
            </a:r>
          </a:p>
          <a:p>
            <a:pPr algn="ctr"/>
            <a:r>
              <a:rPr lang="fr-FR" sz="1512" i="1" dirty="0"/>
              <a:t>Ex : rénovations thermiques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AE12B91F-A8F2-F346-AE34-95F19E7E1CB7}"/>
              </a:ext>
            </a:extLst>
          </p:cNvPr>
          <p:cNvSpPr txBox="1"/>
          <p:nvPr/>
        </p:nvSpPr>
        <p:spPr>
          <a:xfrm>
            <a:off x="7586744" y="3503071"/>
            <a:ext cx="1871646" cy="18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944" dirty="0"/>
              <a:t>Investissements non rentables</a:t>
            </a:r>
          </a:p>
          <a:p>
            <a:pPr algn="ctr"/>
            <a:r>
              <a:rPr lang="fr-FR" sz="1512" dirty="0"/>
              <a:t>Ex : Grosses infrastructures ; restauration de la biodiversité, ZAN, accompagnement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A289697D-6342-884C-B6DF-C2F9790308ED}"/>
              </a:ext>
            </a:extLst>
          </p:cNvPr>
          <p:cNvSpPr txBox="1"/>
          <p:nvPr/>
        </p:nvSpPr>
        <p:spPr>
          <a:xfrm>
            <a:off x="1040679" y="888405"/>
            <a:ext cx="1556581" cy="624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728" b="1" i="1" dirty="0"/>
              <a:t>Modes de financement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4E3D1E14-819A-6146-8AED-8F953DEAABC4}"/>
              </a:ext>
            </a:extLst>
          </p:cNvPr>
          <p:cNvSpPr txBox="1"/>
          <p:nvPr/>
        </p:nvSpPr>
        <p:spPr>
          <a:xfrm>
            <a:off x="1013287" y="4217869"/>
            <a:ext cx="1770542" cy="624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728" b="1" i="1" dirty="0"/>
              <a:t>Types d’investissement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4BF85544-3B0A-2F47-BE48-2D5E4F4FB8D1}"/>
              </a:ext>
            </a:extLst>
          </p:cNvPr>
          <p:cNvSpPr txBox="1"/>
          <p:nvPr/>
        </p:nvSpPr>
        <p:spPr>
          <a:xfrm>
            <a:off x="1275808" y="2285093"/>
            <a:ext cx="1142741" cy="624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728" b="1" i="1" dirty="0">
                <a:solidFill>
                  <a:srgbClr val="FF0000"/>
                </a:solidFill>
              </a:rPr>
              <a:t>Action publique</a:t>
            </a:r>
          </a:p>
        </p:txBody>
      </p:sp>
      <p:sp>
        <p:nvSpPr>
          <p:cNvPr id="32" name="Flèche vers le bas 31">
            <a:extLst>
              <a:ext uri="{FF2B5EF4-FFF2-40B4-BE49-F238E27FC236}">
                <a16:creationId xmlns:a16="http://schemas.microsoft.com/office/drawing/2014/main" id="{0C40EE4B-F123-1B46-AAB1-09848F3032B9}"/>
              </a:ext>
            </a:extLst>
          </p:cNvPr>
          <p:cNvSpPr/>
          <p:nvPr/>
        </p:nvSpPr>
        <p:spPr>
          <a:xfrm>
            <a:off x="3932788" y="1566346"/>
            <a:ext cx="244537" cy="1579322"/>
          </a:xfrm>
          <a:prstGeom prst="downArrow">
            <a:avLst/>
          </a:prstGeom>
          <a:solidFill>
            <a:schemeClr val="accent6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944">
              <a:solidFill>
                <a:srgbClr val="FF0000"/>
              </a:solidFill>
            </a:endParaRPr>
          </a:p>
        </p:txBody>
      </p:sp>
      <p:sp>
        <p:nvSpPr>
          <p:cNvPr id="33" name="Flèche vers le bas 32">
            <a:extLst>
              <a:ext uri="{FF2B5EF4-FFF2-40B4-BE49-F238E27FC236}">
                <a16:creationId xmlns:a16="http://schemas.microsoft.com/office/drawing/2014/main" id="{B571316F-9460-3A40-89F9-9DFD94EE6C81}"/>
              </a:ext>
            </a:extLst>
          </p:cNvPr>
          <p:cNvSpPr/>
          <p:nvPr/>
        </p:nvSpPr>
        <p:spPr>
          <a:xfrm>
            <a:off x="6053683" y="1608667"/>
            <a:ext cx="244537" cy="1579322"/>
          </a:xfrm>
          <a:prstGeom prst="downArrow">
            <a:avLst/>
          </a:prstGeom>
          <a:solidFill>
            <a:schemeClr val="accent6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944"/>
          </a:p>
        </p:txBody>
      </p:sp>
      <p:sp>
        <p:nvSpPr>
          <p:cNvPr id="34" name="Flèche vers le bas 33">
            <a:extLst>
              <a:ext uri="{FF2B5EF4-FFF2-40B4-BE49-F238E27FC236}">
                <a16:creationId xmlns:a16="http://schemas.microsoft.com/office/drawing/2014/main" id="{5A3848A5-F9BA-394D-86AE-A5983D573AA6}"/>
              </a:ext>
            </a:extLst>
          </p:cNvPr>
          <p:cNvSpPr/>
          <p:nvPr/>
        </p:nvSpPr>
        <p:spPr>
          <a:xfrm>
            <a:off x="8409717" y="1594557"/>
            <a:ext cx="244537" cy="1579322"/>
          </a:xfrm>
          <a:prstGeom prst="downArrow">
            <a:avLst/>
          </a:prstGeom>
          <a:solidFill>
            <a:schemeClr val="accent6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944"/>
          </a:p>
        </p:txBody>
      </p:sp>
      <p:cxnSp>
        <p:nvCxnSpPr>
          <p:cNvPr id="36" name="Connecteur droit avec flèche 35">
            <a:extLst>
              <a:ext uri="{FF2B5EF4-FFF2-40B4-BE49-F238E27FC236}">
                <a16:creationId xmlns:a16="http://schemas.microsoft.com/office/drawing/2014/main" id="{0266F3FC-357D-9849-8217-8910A43E8FF1}"/>
              </a:ext>
            </a:extLst>
          </p:cNvPr>
          <p:cNvCxnSpPr>
            <a:cxnSpLocks/>
          </p:cNvCxnSpPr>
          <p:nvPr/>
        </p:nvCxnSpPr>
        <p:spPr>
          <a:xfrm>
            <a:off x="4356028" y="1650227"/>
            <a:ext cx="1069843" cy="1511902"/>
          </a:xfrm>
          <a:prstGeom prst="straightConnector1">
            <a:avLst/>
          </a:prstGeom>
          <a:ln w="12700">
            <a:solidFill>
              <a:srgbClr val="92D05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ZoneTexte 44">
            <a:extLst>
              <a:ext uri="{FF2B5EF4-FFF2-40B4-BE49-F238E27FC236}">
                <a16:creationId xmlns:a16="http://schemas.microsoft.com/office/drawing/2014/main" id="{45E01035-E6C9-9845-9967-C8990CD313AE}"/>
              </a:ext>
            </a:extLst>
          </p:cNvPr>
          <p:cNvSpPr txBox="1"/>
          <p:nvPr/>
        </p:nvSpPr>
        <p:spPr>
          <a:xfrm>
            <a:off x="4248756" y="1617592"/>
            <a:ext cx="1363774" cy="1255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512" i="1" dirty="0">
                <a:solidFill>
                  <a:srgbClr val="FF0000"/>
                </a:solidFill>
              </a:rPr>
              <a:t>Verdir la politique monétaire et la régulation financière 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AADB561A-D747-3C48-A0D8-96BE7B962038}"/>
              </a:ext>
            </a:extLst>
          </p:cNvPr>
          <p:cNvSpPr txBox="1"/>
          <p:nvPr/>
        </p:nvSpPr>
        <p:spPr>
          <a:xfrm>
            <a:off x="6269304" y="1622388"/>
            <a:ext cx="1667122" cy="1255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512" i="1" dirty="0">
                <a:solidFill>
                  <a:srgbClr val="FF0000"/>
                </a:solidFill>
              </a:rPr>
              <a:t>Promouvoir les financeurs de long terme dont banques publiques d’investissement 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9B6AD237-5764-EB44-BC02-86787C2A5AC3}"/>
              </a:ext>
            </a:extLst>
          </p:cNvPr>
          <p:cNvSpPr txBox="1"/>
          <p:nvPr/>
        </p:nvSpPr>
        <p:spPr>
          <a:xfrm>
            <a:off x="8779674" y="1650226"/>
            <a:ext cx="2017933" cy="1255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512" i="1" dirty="0">
                <a:solidFill>
                  <a:srgbClr val="FF0000"/>
                </a:solidFill>
              </a:rPr>
              <a:t>Nouvelles formes de financement public : ISF vert ? QE vert ? </a:t>
            </a:r>
            <a:r>
              <a:rPr lang="fr-FR" sz="1512" b="1" i="1" dirty="0">
                <a:solidFill>
                  <a:srgbClr val="FF0000"/>
                </a:solidFill>
              </a:rPr>
              <a:t>sociétés financières publiques à mission </a:t>
            </a:r>
            <a:r>
              <a:rPr lang="fr-FR" sz="1512" i="1" dirty="0">
                <a:solidFill>
                  <a:srgbClr val="FF0000"/>
                </a:solidFill>
              </a:rPr>
              <a:t>? </a:t>
            </a:r>
          </a:p>
        </p:txBody>
      </p:sp>
      <p:cxnSp>
        <p:nvCxnSpPr>
          <p:cNvPr id="48" name="Connecteur droit avec flèche 47">
            <a:extLst>
              <a:ext uri="{FF2B5EF4-FFF2-40B4-BE49-F238E27FC236}">
                <a16:creationId xmlns:a16="http://schemas.microsoft.com/office/drawing/2014/main" id="{60BC2087-300D-7F43-92E4-03C55FF65D79}"/>
              </a:ext>
            </a:extLst>
          </p:cNvPr>
          <p:cNvCxnSpPr>
            <a:cxnSpLocks/>
          </p:cNvCxnSpPr>
          <p:nvPr/>
        </p:nvCxnSpPr>
        <p:spPr>
          <a:xfrm flipH="1">
            <a:off x="4628783" y="1650227"/>
            <a:ext cx="1015768" cy="1495442"/>
          </a:xfrm>
          <a:prstGeom prst="straightConnector1">
            <a:avLst/>
          </a:prstGeom>
          <a:ln w="12700">
            <a:solidFill>
              <a:srgbClr val="92D05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eur droit avec flèche 54">
            <a:extLst>
              <a:ext uri="{FF2B5EF4-FFF2-40B4-BE49-F238E27FC236}">
                <a16:creationId xmlns:a16="http://schemas.microsoft.com/office/drawing/2014/main" id="{69B54CEA-CB98-EA44-9751-AC231BE337F7}"/>
              </a:ext>
            </a:extLst>
          </p:cNvPr>
          <p:cNvCxnSpPr>
            <a:cxnSpLocks/>
          </p:cNvCxnSpPr>
          <p:nvPr/>
        </p:nvCxnSpPr>
        <p:spPr>
          <a:xfrm>
            <a:off x="7022436" y="1645519"/>
            <a:ext cx="1069843" cy="1511902"/>
          </a:xfrm>
          <a:prstGeom prst="straightConnector1">
            <a:avLst/>
          </a:prstGeom>
          <a:ln w="12700">
            <a:solidFill>
              <a:srgbClr val="92D05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avec flèche 55">
            <a:extLst>
              <a:ext uri="{FF2B5EF4-FFF2-40B4-BE49-F238E27FC236}">
                <a16:creationId xmlns:a16="http://schemas.microsoft.com/office/drawing/2014/main" id="{D5B34873-E7BD-E444-8932-503A284B98A7}"/>
              </a:ext>
            </a:extLst>
          </p:cNvPr>
          <p:cNvCxnSpPr>
            <a:cxnSpLocks/>
          </p:cNvCxnSpPr>
          <p:nvPr/>
        </p:nvCxnSpPr>
        <p:spPr>
          <a:xfrm flipH="1">
            <a:off x="7285772" y="1645519"/>
            <a:ext cx="1025185" cy="1542473"/>
          </a:xfrm>
          <a:prstGeom prst="straightConnector1">
            <a:avLst/>
          </a:prstGeom>
          <a:ln w="12700">
            <a:solidFill>
              <a:srgbClr val="92D05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ZoneTexte 59">
            <a:extLst>
              <a:ext uri="{FF2B5EF4-FFF2-40B4-BE49-F238E27FC236}">
                <a16:creationId xmlns:a16="http://schemas.microsoft.com/office/drawing/2014/main" id="{FA2BB34B-2778-9942-B8ED-437377960C1C}"/>
              </a:ext>
            </a:extLst>
          </p:cNvPr>
          <p:cNvSpPr txBox="1"/>
          <p:nvPr/>
        </p:nvSpPr>
        <p:spPr>
          <a:xfrm>
            <a:off x="1346775" y="5925246"/>
            <a:ext cx="9648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u="sng" dirty="0">
                <a:solidFill>
                  <a:srgbClr val="0070C0"/>
                </a:solidFill>
              </a:rPr>
              <a:t>Types d’investissement nécessaires à la transition et mix de financements</a:t>
            </a:r>
          </a:p>
        </p:txBody>
      </p:sp>
      <p:sp>
        <p:nvSpPr>
          <p:cNvPr id="61" name="Flèche vers le bas 60">
            <a:extLst>
              <a:ext uri="{FF2B5EF4-FFF2-40B4-BE49-F238E27FC236}">
                <a16:creationId xmlns:a16="http://schemas.microsoft.com/office/drawing/2014/main" id="{0FB33260-1234-0D40-ABC1-731D82CA0492}"/>
              </a:ext>
            </a:extLst>
          </p:cNvPr>
          <p:cNvSpPr/>
          <p:nvPr/>
        </p:nvSpPr>
        <p:spPr>
          <a:xfrm>
            <a:off x="3810525" y="1519960"/>
            <a:ext cx="479668" cy="1766789"/>
          </a:xfrm>
          <a:prstGeom prst="downArrow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944"/>
          </a:p>
        </p:txBody>
      </p:sp>
      <p:sp>
        <p:nvSpPr>
          <p:cNvPr id="62" name="Flèche vers le bas 61">
            <a:extLst>
              <a:ext uri="{FF2B5EF4-FFF2-40B4-BE49-F238E27FC236}">
                <a16:creationId xmlns:a16="http://schemas.microsoft.com/office/drawing/2014/main" id="{D7C50159-7257-0748-A41F-A441F569691B}"/>
              </a:ext>
            </a:extLst>
          </p:cNvPr>
          <p:cNvSpPr/>
          <p:nvPr/>
        </p:nvSpPr>
        <p:spPr>
          <a:xfrm>
            <a:off x="5931419" y="1534060"/>
            <a:ext cx="479668" cy="1766789"/>
          </a:xfrm>
          <a:prstGeom prst="downArrow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944"/>
          </a:p>
        </p:txBody>
      </p:sp>
      <p:sp>
        <p:nvSpPr>
          <p:cNvPr id="63" name="Flèche vers le bas 62">
            <a:extLst>
              <a:ext uri="{FF2B5EF4-FFF2-40B4-BE49-F238E27FC236}">
                <a16:creationId xmlns:a16="http://schemas.microsoft.com/office/drawing/2014/main" id="{2E9E9774-6921-5046-B59C-B2D7E1F1AE16}"/>
              </a:ext>
            </a:extLst>
          </p:cNvPr>
          <p:cNvSpPr/>
          <p:nvPr/>
        </p:nvSpPr>
        <p:spPr>
          <a:xfrm>
            <a:off x="8287443" y="1519950"/>
            <a:ext cx="479668" cy="1766789"/>
          </a:xfrm>
          <a:prstGeom prst="downArrow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944"/>
          </a:p>
        </p:txBody>
      </p:sp>
    </p:spTree>
    <p:extLst>
      <p:ext uri="{BB962C8B-B14F-4D97-AF65-F5344CB8AC3E}">
        <p14:creationId xmlns:p14="http://schemas.microsoft.com/office/powerpoint/2010/main" val="93527445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711C73-E42F-8241-976D-F3C9C30EE6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559" y="222886"/>
            <a:ext cx="11357409" cy="1114354"/>
          </a:xfrm>
        </p:spPr>
        <p:txBody>
          <a:bodyPr>
            <a:noAutofit/>
          </a:bodyPr>
          <a:lstStyle/>
          <a:p>
            <a:r>
              <a:rPr lang="fr-FR" sz="4000" b="1" dirty="0">
                <a:solidFill>
                  <a:srgbClr val="0070C0"/>
                </a:solidFill>
              </a:rPr>
              <a:t>Mobiliser plus de fonds publics… </a:t>
            </a:r>
            <a:br>
              <a:rPr lang="fr-FR" sz="4000" b="1" dirty="0">
                <a:solidFill>
                  <a:srgbClr val="0070C0"/>
                </a:solidFill>
              </a:rPr>
            </a:br>
            <a:r>
              <a:rPr lang="fr-FR" sz="4000" b="1" dirty="0">
                <a:solidFill>
                  <a:srgbClr val="0070C0"/>
                </a:solidFill>
              </a:rPr>
              <a:t>mais à quelle(s) source(s)?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CA1181B-6C22-DE4A-948A-69B100A3DB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982" y="1513490"/>
            <a:ext cx="10697817" cy="5202619"/>
          </a:xfrm>
        </p:spPr>
        <p:txBody>
          <a:bodyPr>
            <a:normAutofit fontScale="92500" lnSpcReduction="10000"/>
          </a:bodyPr>
          <a:lstStyle/>
          <a:p>
            <a:r>
              <a:rPr lang="fr-FR" b="1" dirty="0">
                <a:solidFill>
                  <a:srgbClr val="0070C0"/>
                </a:solidFill>
              </a:rPr>
              <a:t>Impôt</a:t>
            </a:r>
            <a:r>
              <a:rPr lang="fr-FR" dirty="0"/>
              <a:t> (ISF vert, TTF, hausse de l’IR) ? Marges de manœuvre réduites par la concurrence fiscale + exigence de croissance</a:t>
            </a:r>
          </a:p>
          <a:p>
            <a:r>
              <a:rPr lang="fr-FR" b="1" dirty="0">
                <a:solidFill>
                  <a:srgbClr val="0070C0"/>
                </a:solidFill>
              </a:rPr>
              <a:t>Dette</a:t>
            </a:r>
            <a:r>
              <a:rPr lang="fr-FR" dirty="0"/>
              <a:t> ? Marges de manœuvre réduites par les règles budgétaires + pression du marché de la dette (soumission à l’ordre de la dette) + exigence de croissance</a:t>
            </a:r>
          </a:p>
          <a:p>
            <a:r>
              <a:rPr lang="fr-FR" b="1" dirty="0">
                <a:solidFill>
                  <a:srgbClr val="0070C0"/>
                </a:solidFill>
              </a:rPr>
              <a:t>Création monétaire </a:t>
            </a:r>
          </a:p>
          <a:p>
            <a:pPr lvl="1"/>
            <a:r>
              <a:rPr lang="fr-FR" sz="2600" b="1" dirty="0">
                <a:solidFill>
                  <a:srgbClr val="0070C0"/>
                </a:solidFill>
              </a:rPr>
              <a:t>QE</a:t>
            </a:r>
            <a:r>
              <a:rPr lang="fr-FR" sz="2600" dirty="0"/>
              <a:t> (achat de titres de dette publique par la BC) ? Le QE « facilite » l’endettement public mais accroît les inégalités et l’instabilité financière</a:t>
            </a:r>
          </a:p>
          <a:p>
            <a:pPr lvl="1"/>
            <a:r>
              <a:rPr lang="fr-FR" sz="2600" b="1" dirty="0">
                <a:solidFill>
                  <a:srgbClr val="0070C0"/>
                </a:solidFill>
              </a:rPr>
              <a:t>Avances de la banque centrale aux États</a:t>
            </a:r>
            <a:r>
              <a:rPr lang="fr-FR" sz="2600" dirty="0">
                <a:solidFill>
                  <a:srgbClr val="0070C0"/>
                </a:solidFill>
              </a:rPr>
              <a:t> </a:t>
            </a:r>
            <a:r>
              <a:rPr lang="fr-FR" sz="2600" dirty="0"/>
              <a:t>? Cela reste de la dette et c’est interdit par le TFUE (article 123)</a:t>
            </a:r>
          </a:p>
          <a:p>
            <a:pPr lvl="1"/>
            <a:r>
              <a:rPr lang="fr-FR" sz="2600" b="1" dirty="0">
                <a:solidFill>
                  <a:srgbClr val="0070C0"/>
                </a:solidFill>
              </a:rPr>
              <a:t>Subventions de la banque centrale </a:t>
            </a:r>
            <a:r>
              <a:rPr lang="fr-FR" sz="2600" dirty="0"/>
              <a:t>?</a:t>
            </a:r>
            <a:r>
              <a:rPr lang="fr-FR" sz="2600" b="1" dirty="0"/>
              <a:t> </a:t>
            </a:r>
            <a:r>
              <a:rPr lang="fr-FR" sz="2600" dirty="0"/>
              <a:t>Cela n’est pas interdit explicitement par le TFUE, </a:t>
            </a:r>
            <a:r>
              <a:rPr lang="fr-FR" sz="2600" i="1" dirty="0"/>
              <a:t>a fortiori</a:t>
            </a:r>
            <a:r>
              <a:rPr lang="fr-FR" sz="2600" dirty="0"/>
              <a:t> si cela va à une </a:t>
            </a:r>
            <a:r>
              <a:rPr lang="fr-FR" sz="2600" b="1" dirty="0">
                <a:solidFill>
                  <a:srgbClr val="0070C0"/>
                </a:solidFill>
              </a:rPr>
              <a:t>société financière</a:t>
            </a:r>
            <a:r>
              <a:rPr lang="fr-FR" sz="2600" dirty="0"/>
              <a:t>, et c’est adapté au financement d’investissements écologiquement ou socialement indispensables financièrement non rentables </a:t>
            </a:r>
          </a:p>
          <a:p>
            <a:pPr marL="457200" lvl="1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941716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 descr="Une image contenant texte, intérieur, personne, travaillant&#10;&#10;Description générée automatiquement">
            <a:extLst>
              <a:ext uri="{FF2B5EF4-FFF2-40B4-BE49-F238E27FC236}">
                <a16:creationId xmlns:a16="http://schemas.microsoft.com/office/drawing/2014/main" id="{CD2E33C3-8EE5-4659-B438-FE273E49DE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50" b="8280"/>
          <a:stretch/>
        </p:blipFill>
        <p:spPr>
          <a:xfrm>
            <a:off x="0" y="1750827"/>
            <a:ext cx="4973782" cy="2797753"/>
          </a:xfrm>
          <a:prstGeom prst="rect">
            <a:avLst/>
          </a:prstGeom>
        </p:spPr>
      </p:pic>
      <p:sp>
        <p:nvSpPr>
          <p:cNvPr id="4" name="Ellipse 3">
            <a:extLst>
              <a:ext uri="{FF2B5EF4-FFF2-40B4-BE49-F238E27FC236}">
                <a16:creationId xmlns:a16="http://schemas.microsoft.com/office/drawing/2014/main" id="{B70D7056-0DCD-4692-9DC0-A54BB23DF351}"/>
              </a:ext>
            </a:extLst>
          </p:cNvPr>
          <p:cNvSpPr/>
          <p:nvPr/>
        </p:nvSpPr>
        <p:spPr>
          <a:xfrm>
            <a:off x="10349341" y="2285935"/>
            <a:ext cx="1760518" cy="1673517"/>
          </a:xfrm>
          <a:prstGeom prst="ellipse">
            <a:avLst/>
          </a:prstGeom>
          <a:ln w="7620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4000" b="1" dirty="0">
                <a:solidFill>
                  <a:schemeClr val="tx1"/>
                </a:solidFill>
              </a:rPr>
              <a:t>15%</a:t>
            </a:r>
          </a:p>
        </p:txBody>
      </p:sp>
      <p:pic>
        <p:nvPicPr>
          <p:cNvPr id="6" name="Espace réservé du contenu 4">
            <a:extLst>
              <a:ext uri="{FF2B5EF4-FFF2-40B4-BE49-F238E27FC236}">
                <a16:creationId xmlns:a16="http://schemas.microsoft.com/office/drawing/2014/main" id="{51E7E197-B385-3C4F-AE61-092A5A8F11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1817" y="1714480"/>
            <a:ext cx="2748089" cy="2735711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B0786E38-37A7-744E-99CF-8497B30F03DE}"/>
              </a:ext>
            </a:extLst>
          </p:cNvPr>
          <p:cNvSpPr txBox="1"/>
          <p:nvPr/>
        </p:nvSpPr>
        <p:spPr>
          <a:xfrm>
            <a:off x="1786285" y="4622165"/>
            <a:ext cx="23543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/>
              <a:t>Billets imprimés par la banque centrale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095B651-2F7D-CD41-AE54-79DB84F6A75F}"/>
              </a:ext>
            </a:extLst>
          </p:cNvPr>
          <p:cNvSpPr txBox="1"/>
          <p:nvPr/>
        </p:nvSpPr>
        <p:spPr>
          <a:xfrm>
            <a:off x="6395998" y="4656564"/>
            <a:ext cx="31774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Pièces frappées par l’Etat souverain (Monnaie de Paris, Usine de Pessac, Gironde)</a:t>
            </a:r>
          </a:p>
        </p:txBody>
      </p:sp>
      <p:pic>
        <p:nvPicPr>
          <p:cNvPr id="3074" name="Picture 2" descr="La Casa de Papel - Série TV 2017 - AlloCiné">
            <a:extLst>
              <a:ext uri="{FF2B5EF4-FFF2-40B4-BE49-F238E27FC236}">
                <a16:creationId xmlns:a16="http://schemas.microsoft.com/office/drawing/2014/main" id="{5CF69D1C-E9BE-8449-8C99-6247520800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3881" y="1743584"/>
            <a:ext cx="2075700" cy="2812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La fabuleuse histoire de l'argent&quot; | Série documentaire | ARTE - YouTube">
            <a:extLst>
              <a:ext uri="{FF2B5EF4-FFF2-40B4-BE49-F238E27FC236}">
                <a16:creationId xmlns:a16="http://schemas.microsoft.com/office/drawing/2014/main" id="{CF1B0BC0-E50E-7F43-91FC-7792CA7EEB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0756" y="3132804"/>
            <a:ext cx="2748089" cy="1489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BC995264-C87D-A044-810E-15F2CF1204B5}"/>
              </a:ext>
            </a:extLst>
          </p:cNvPr>
          <p:cNvSpPr txBox="1"/>
          <p:nvPr/>
        </p:nvSpPr>
        <p:spPr>
          <a:xfrm>
            <a:off x="5902032" y="2791688"/>
            <a:ext cx="4137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+</a:t>
            </a:r>
          </a:p>
        </p:txBody>
      </p:sp>
      <p:sp>
        <p:nvSpPr>
          <p:cNvPr id="13" name="Text 13">
            <a:extLst>
              <a:ext uri="{FF2B5EF4-FFF2-40B4-BE49-F238E27FC236}">
                <a16:creationId xmlns:a16="http://schemas.microsoft.com/office/drawing/2014/main" id="{0FC3F4BB-485D-F44A-AF82-50925E305FE6}"/>
              </a:ext>
            </a:extLst>
          </p:cNvPr>
          <p:cNvSpPr/>
          <p:nvPr/>
        </p:nvSpPr>
        <p:spPr>
          <a:xfrm>
            <a:off x="263232" y="5836116"/>
            <a:ext cx="11277600" cy="7772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85% de la monnaie est créée par les banques </a:t>
            </a:r>
            <a:r>
              <a:rPr lang="en-US" sz="2800" b="1" dirty="0" err="1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commerciales</a:t>
            </a:r>
            <a:r>
              <a:rPr lang="en-US" sz="28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</a:p>
          <a:p>
            <a:pPr marL="0" indent="0" algn="ctr">
              <a:buNone/>
            </a:pPr>
            <a:r>
              <a:rPr lang="en-US" sz="28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et non par </a:t>
            </a:r>
            <a:r>
              <a:rPr lang="en-US" sz="2800" b="1" dirty="0" err="1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l'État</a:t>
            </a:r>
            <a:r>
              <a:rPr lang="en-US" sz="28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2800" b="1" dirty="0" err="1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</a:t>
            </a:r>
            <a:r>
              <a:rPr lang="en-US" sz="28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la </a:t>
            </a:r>
            <a:r>
              <a:rPr lang="en-US" sz="2800" b="1" dirty="0" err="1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banque</a:t>
            </a:r>
            <a:r>
              <a:rPr lang="en-US" sz="28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centrale !</a:t>
            </a:r>
            <a:endParaRPr lang="en-US" sz="2800" dirty="0"/>
          </a:p>
        </p:txBody>
      </p:sp>
      <p:sp>
        <p:nvSpPr>
          <p:cNvPr id="14" name="Shape 0">
            <a:extLst>
              <a:ext uri="{FF2B5EF4-FFF2-40B4-BE49-F238E27FC236}">
                <a16:creationId xmlns:a16="http://schemas.microsoft.com/office/drawing/2014/main" id="{F1099162-251A-594C-A3BC-1645ED066B91}"/>
              </a:ext>
            </a:extLst>
          </p:cNvPr>
          <p:cNvSpPr/>
          <p:nvPr/>
        </p:nvSpPr>
        <p:spPr>
          <a:xfrm>
            <a:off x="0" y="-128036"/>
            <a:ext cx="12192000" cy="1280160"/>
          </a:xfrm>
          <a:prstGeom prst="rect">
            <a:avLst/>
          </a:prstGeom>
          <a:noFill/>
          <a:ln w="12700">
            <a:noFill/>
            <a:prstDash val="solid"/>
          </a:ln>
        </p:spPr>
      </p:sp>
      <p:sp>
        <p:nvSpPr>
          <p:cNvPr id="15" name="Text 1">
            <a:extLst>
              <a:ext uri="{FF2B5EF4-FFF2-40B4-BE49-F238E27FC236}">
                <a16:creationId xmlns:a16="http://schemas.microsoft.com/office/drawing/2014/main" id="{56D87D4B-D619-E347-90CA-235F35D10B00}"/>
              </a:ext>
            </a:extLst>
          </p:cNvPr>
          <p:cNvSpPr/>
          <p:nvPr/>
        </p:nvSpPr>
        <p:spPr>
          <a:xfrm>
            <a:off x="429491" y="217922"/>
            <a:ext cx="11427229" cy="1072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3733" b="1" dirty="0">
                <a:solidFill>
                  <a:srgbClr val="0070C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Le </a:t>
            </a:r>
            <a:r>
              <a:rPr lang="en-US" sz="3733" b="1" dirty="0" err="1">
                <a:solidFill>
                  <a:srgbClr val="0070C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mythe</a:t>
            </a:r>
            <a:r>
              <a:rPr lang="en-US" sz="3733" b="1" dirty="0">
                <a:solidFill>
                  <a:srgbClr val="0070C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 de la </a:t>
            </a:r>
            <a:r>
              <a:rPr lang="en-US" sz="3733" b="1" dirty="0" err="1">
                <a:solidFill>
                  <a:srgbClr val="0070C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planche</a:t>
            </a:r>
            <a:r>
              <a:rPr lang="en-US" sz="3733" b="1" dirty="0">
                <a:solidFill>
                  <a:srgbClr val="0070C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 </a:t>
            </a:r>
            <a:r>
              <a:rPr lang="en-US" sz="3733" b="1" dirty="0" err="1">
                <a:solidFill>
                  <a:srgbClr val="0070C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à</a:t>
            </a:r>
            <a:r>
              <a:rPr lang="en-US" sz="3733" b="1" dirty="0">
                <a:solidFill>
                  <a:srgbClr val="0070C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 billets</a:t>
            </a:r>
            <a:endParaRPr lang="en-US" sz="3733" dirty="0">
              <a:solidFill>
                <a:srgbClr val="0070C0"/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72480592-4E92-074C-99DC-EE6614F31AE2}"/>
              </a:ext>
            </a:extLst>
          </p:cNvPr>
          <p:cNvSpPr txBox="1"/>
          <p:nvPr/>
        </p:nvSpPr>
        <p:spPr>
          <a:xfrm>
            <a:off x="9585686" y="2763678"/>
            <a:ext cx="4849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/>
              <a:t>=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8CABCF33-4D9D-1A42-B4F0-22D45D092918}"/>
              </a:ext>
            </a:extLst>
          </p:cNvPr>
          <p:cNvSpPr txBox="1"/>
          <p:nvPr/>
        </p:nvSpPr>
        <p:spPr>
          <a:xfrm>
            <a:off x="9928485" y="4059382"/>
            <a:ext cx="21813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De la monnaie en circulation en France (10% dans la ZE)</a:t>
            </a:r>
          </a:p>
        </p:txBody>
      </p:sp>
    </p:spTree>
    <p:extLst>
      <p:ext uri="{BB962C8B-B14F-4D97-AF65-F5344CB8AC3E}">
        <p14:creationId xmlns:p14="http://schemas.microsoft.com/office/powerpoint/2010/main" val="20823338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D95F16-55A7-FD41-BF3F-E97C640E8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dépôts constituent la majeure partie de la masse monétaire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168B2510-C149-AE49-A1AE-34436FF451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1840" y="1941237"/>
            <a:ext cx="10493008" cy="4351338"/>
          </a:xfrm>
        </p:spPr>
      </p:pic>
    </p:spTree>
    <p:extLst>
      <p:ext uri="{BB962C8B-B14F-4D97-AF65-F5344CB8AC3E}">
        <p14:creationId xmlns:p14="http://schemas.microsoft.com/office/powerpoint/2010/main" val="24229948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1BCADE1-5A56-D248-BB93-0514B0EAAC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Evolution de la masse monétaire (M2) dans la zone euro</a:t>
            </a:r>
          </a:p>
        </p:txBody>
      </p:sp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57405E01-BC15-874D-95FF-368C687332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4118" y="1850942"/>
            <a:ext cx="10515600" cy="3943350"/>
          </a:xfr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0F1114CA-1C5D-A248-860B-0F17E0B5BD40}"/>
              </a:ext>
            </a:extLst>
          </p:cNvPr>
          <p:cNvSpPr txBox="1"/>
          <p:nvPr/>
        </p:nvSpPr>
        <p:spPr>
          <a:xfrm>
            <a:off x="1208690" y="6148552"/>
            <a:ext cx="4078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Source : BCE</a:t>
            </a:r>
          </a:p>
        </p:txBody>
      </p:sp>
    </p:spTree>
    <p:extLst>
      <p:ext uri="{BB962C8B-B14F-4D97-AF65-F5344CB8AC3E}">
        <p14:creationId xmlns:p14="http://schemas.microsoft.com/office/powerpoint/2010/main" val="1242574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7B453D-964F-4ACB-BFF6-BE2BD2FCC6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7350" y="329446"/>
            <a:ext cx="9601200" cy="1485900"/>
          </a:xfrm>
        </p:spPr>
        <p:txBody>
          <a:bodyPr/>
          <a:lstStyle/>
          <a:p>
            <a:r>
              <a:rPr lang="fr-FR" b="1" dirty="0">
                <a:solidFill>
                  <a:srgbClr val="0070C0"/>
                </a:solidFill>
              </a:rPr>
              <a:t>Création monétaire et crédit bancaire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CEF4C37F-9C16-4580-9325-FA3A0A9D6E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986" t="1974" r="2114" b="5374"/>
          <a:stretch/>
        </p:blipFill>
        <p:spPr>
          <a:xfrm flipH="1">
            <a:off x="3434500" y="2356701"/>
            <a:ext cx="5615232" cy="3318236"/>
          </a:xfr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A7698F93-A0EA-48F9-A070-F117B3E9318F}"/>
              </a:ext>
            </a:extLst>
          </p:cNvPr>
          <p:cNvSpPr txBox="1">
            <a:spLocks/>
          </p:cNvSpPr>
          <p:nvPr/>
        </p:nvSpPr>
        <p:spPr>
          <a:xfrm>
            <a:off x="754146" y="2327634"/>
            <a:ext cx="2300142" cy="195213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2000" b="1" dirty="0">
                <a:solidFill>
                  <a:srgbClr val="002060"/>
                </a:solidFill>
              </a:rPr>
              <a:t>Création monétaire</a:t>
            </a:r>
            <a:r>
              <a:rPr lang="fr-FR" sz="2000" dirty="0">
                <a:solidFill>
                  <a:srgbClr val="002060"/>
                </a:solidFill>
              </a:rPr>
              <a:t> </a:t>
            </a:r>
          </a:p>
          <a:p>
            <a:pPr algn="ctr"/>
            <a:r>
              <a:rPr lang="fr-FR" sz="2000" b="1" dirty="0">
                <a:solidFill>
                  <a:srgbClr val="002060"/>
                </a:solidFill>
              </a:rPr>
              <a:t>(flux) </a:t>
            </a:r>
          </a:p>
          <a:p>
            <a:pPr algn="ctr"/>
            <a:r>
              <a:rPr lang="fr-FR" sz="1800" dirty="0">
                <a:solidFill>
                  <a:srgbClr val="002060"/>
                </a:solidFill>
              </a:rPr>
              <a:t>= </a:t>
            </a:r>
          </a:p>
          <a:p>
            <a:pPr algn="ctr"/>
            <a:r>
              <a:rPr lang="fr-FR" sz="1800" dirty="0">
                <a:solidFill>
                  <a:srgbClr val="002060"/>
                </a:solidFill>
              </a:rPr>
              <a:t>nouveaux crédits</a:t>
            </a:r>
            <a:r>
              <a:rPr lang="fr-FR" sz="1600" dirty="0">
                <a:solidFill>
                  <a:srgbClr val="002060"/>
                </a:solidFill>
              </a:rPr>
              <a:t>           </a:t>
            </a:r>
          </a:p>
        </p:txBody>
      </p:sp>
      <p:sp>
        <p:nvSpPr>
          <p:cNvPr id="7" name="Flèche : droite 6">
            <a:extLst>
              <a:ext uri="{FF2B5EF4-FFF2-40B4-BE49-F238E27FC236}">
                <a16:creationId xmlns:a16="http://schemas.microsoft.com/office/drawing/2014/main" id="{888D9B7E-8A82-4F16-9169-B5D27084E31C}"/>
              </a:ext>
            </a:extLst>
          </p:cNvPr>
          <p:cNvSpPr/>
          <p:nvPr/>
        </p:nvSpPr>
        <p:spPr>
          <a:xfrm>
            <a:off x="2960016" y="2846895"/>
            <a:ext cx="282805" cy="216816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Flèche : droite 7">
            <a:extLst>
              <a:ext uri="{FF2B5EF4-FFF2-40B4-BE49-F238E27FC236}">
                <a16:creationId xmlns:a16="http://schemas.microsoft.com/office/drawing/2014/main" id="{A9AE72C0-4DDB-48CD-8949-DDF7FE1EAABB}"/>
              </a:ext>
            </a:extLst>
          </p:cNvPr>
          <p:cNvSpPr/>
          <p:nvPr/>
        </p:nvSpPr>
        <p:spPr>
          <a:xfrm>
            <a:off x="9120433" y="5261728"/>
            <a:ext cx="282805" cy="216816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FEACC17-6121-4332-81AC-99C6DEF7BDD7}"/>
              </a:ext>
            </a:extLst>
          </p:cNvPr>
          <p:cNvSpPr txBox="1">
            <a:spLocks/>
          </p:cNvSpPr>
          <p:nvPr/>
        </p:nvSpPr>
        <p:spPr>
          <a:xfrm>
            <a:off x="4072379" y="3827282"/>
            <a:ext cx="4289195" cy="120663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2200" b="1" dirty="0">
                <a:solidFill>
                  <a:srgbClr val="002060"/>
                </a:solidFill>
              </a:rPr>
              <a:t>Masse monétaire </a:t>
            </a:r>
          </a:p>
          <a:p>
            <a:pPr algn="ctr"/>
            <a:r>
              <a:rPr lang="fr-FR" sz="2200" b="1" dirty="0">
                <a:solidFill>
                  <a:srgbClr val="002060"/>
                </a:solidFill>
              </a:rPr>
              <a:t>(stock)</a:t>
            </a:r>
            <a:endParaRPr lang="fr-FR" sz="2000" b="1" dirty="0">
              <a:solidFill>
                <a:srgbClr val="002060"/>
              </a:solidFill>
            </a:endParaRPr>
          </a:p>
          <a:p>
            <a:pPr algn="ctr"/>
            <a:r>
              <a:rPr lang="fr-FR" sz="1900" dirty="0">
                <a:solidFill>
                  <a:srgbClr val="002060"/>
                </a:solidFill>
              </a:rPr>
              <a:t>= </a:t>
            </a:r>
          </a:p>
          <a:p>
            <a:pPr algn="ctr"/>
            <a:r>
              <a:rPr lang="fr-FR" sz="1900" dirty="0">
                <a:solidFill>
                  <a:srgbClr val="002060"/>
                </a:solidFill>
              </a:rPr>
              <a:t>quantité de monnaie </a:t>
            </a:r>
          </a:p>
          <a:p>
            <a:pPr algn="ctr"/>
            <a:r>
              <a:rPr lang="fr-FR" sz="1900" dirty="0">
                <a:solidFill>
                  <a:srgbClr val="002060"/>
                </a:solidFill>
              </a:rPr>
              <a:t>en circulation</a:t>
            </a:r>
            <a:endParaRPr lang="fr-FR" sz="1800" dirty="0">
              <a:solidFill>
                <a:srgbClr val="002060"/>
              </a:solidFill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DC99951F-85DF-461C-B0BC-0D9349EF9781}"/>
              </a:ext>
            </a:extLst>
          </p:cNvPr>
          <p:cNvSpPr txBox="1">
            <a:spLocks/>
          </p:cNvSpPr>
          <p:nvPr/>
        </p:nvSpPr>
        <p:spPr>
          <a:xfrm>
            <a:off x="9129860" y="4817894"/>
            <a:ext cx="3071567" cy="19914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2000" b="1" dirty="0">
                <a:solidFill>
                  <a:srgbClr val="002060"/>
                </a:solidFill>
              </a:rPr>
              <a:t>Destruction monétaire </a:t>
            </a:r>
          </a:p>
          <a:p>
            <a:pPr algn="ctr"/>
            <a:r>
              <a:rPr lang="fr-FR" sz="2000" b="1" dirty="0">
                <a:solidFill>
                  <a:srgbClr val="002060"/>
                </a:solidFill>
              </a:rPr>
              <a:t>(reflux)</a:t>
            </a:r>
          </a:p>
          <a:p>
            <a:pPr algn="ctr"/>
            <a:r>
              <a:rPr lang="fr-FR" sz="1800" dirty="0">
                <a:solidFill>
                  <a:srgbClr val="002060"/>
                </a:solidFill>
              </a:rPr>
              <a:t>= </a:t>
            </a:r>
          </a:p>
          <a:p>
            <a:pPr algn="ctr"/>
            <a:r>
              <a:rPr lang="fr-FR" sz="1800" dirty="0">
                <a:solidFill>
                  <a:srgbClr val="002060"/>
                </a:solidFill>
              </a:rPr>
              <a:t>Remboursements des crédits</a:t>
            </a:r>
          </a:p>
        </p:txBody>
      </p:sp>
    </p:spTree>
    <p:extLst>
      <p:ext uri="{BB962C8B-B14F-4D97-AF65-F5344CB8AC3E}">
        <p14:creationId xmlns:p14="http://schemas.microsoft.com/office/powerpoint/2010/main" val="34594961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836BAF6F-FD53-3649-B2B7-0DA643418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31" y="323084"/>
            <a:ext cx="10515600" cy="1325563"/>
          </a:xfrm>
        </p:spPr>
        <p:txBody>
          <a:bodyPr/>
          <a:lstStyle/>
          <a:p>
            <a:r>
              <a:rPr lang="fr-FR" dirty="0"/>
              <a:t>Comment les banques créent la monnaie ?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337BBA1-8EA4-5D41-8108-6DB7FD4937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172" y="1825625"/>
            <a:ext cx="1067062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3200" dirty="0"/>
              <a:t>Les banques créent 85 à 90% de la monnaie en circulation.</a:t>
            </a:r>
          </a:p>
          <a:p>
            <a:pPr marL="0" indent="0">
              <a:buNone/>
            </a:pPr>
            <a:endParaRPr lang="fr-FR" sz="3200" dirty="0"/>
          </a:p>
          <a:p>
            <a:pPr marL="0" indent="0">
              <a:buNone/>
            </a:pPr>
            <a:r>
              <a:rPr lang="fr-FR" sz="3200" dirty="0"/>
              <a:t>Comment ? </a:t>
            </a:r>
          </a:p>
          <a:p>
            <a:pPr marL="0" indent="0">
              <a:buNone/>
            </a:pPr>
            <a:r>
              <a:rPr lang="fr-FR" sz="3200" dirty="0"/>
              <a:t>	</a:t>
            </a:r>
          </a:p>
          <a:p>
            <a:pPr marL="0" indent="0">
              <a:buNone/>
            </a:pPr>
            <a:r>
              <a:rPr lang="fr-FR" sz="3200" dirty="0"/>
              <a:t>	</a:t>
            </a:r>
            <a:r>
              <a:rPr lang="fr-FR" sz="3200" b="1" dirty="0">
                <a:solidFill>
                  <a:srgbClr val="0070C0"/>
                </a:solidFill>
              </a:rPr>
              <a:t>Ex nihilo, par un pur jeu d’écriture comptable !</a:t>
            </a:r>
          </a:p>
          <a:p>
            <a:pPr marL="0" indent="0">
              <a:buNone/>
            </a:pPr>
            <a:endParaRPr lang="fr-FR" sz="32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181663544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26612</TotalTime>
  <Words>2864</Words>
  <Application>Microsoft Macintosh PowerPoint</Application>
  <PresentationFormat>Grand écran</PresentationFormat>
  <Paragraphs>394</Paragraphs>
  <Slides>46</Slides>
  <Notes>8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46</vt:i4>
      </vt:variant>
    </vt:vector>
  </HeadingPairs>
  <TitlesOfParts>
    <vt:vector size="56" baseType="lpstr">
      <vt:lpstr>-webkit-standard</vt:lpstr>
      <vt:lpstr>Arial</vt:lpstr>
      <vt:lpstr>Calibri</vt:lpstr>
      <vt:lpstr>Calibri Light</vt:lpstr>
      <vt:lpstr>Courier New</vt:lpstr>
      <vt:lpstr>Franklin Gothic Book</vt:lpstr>
      <vt:lpstr>Georgia</vt:lpstr>
      <vt:lpstr>Helvetica</vt:lpstr>
      <vt:lpstr>Wingdings</vt:lpstr>
      <vt:lpstr>Thème Office</vt:lpstr>
      <vt:lpstr>Mardi 30 juin 2026, Rennes Congrès national des internes de santé publique, </vt:lpstr>
      <vt:lpstr>Questions débout / assis pour commencer !</vt:lpstr>
      <vt:lpstr>Par qui et comment l’argent que nous utilisons pour nos paiements est-il créé ?</vt:lpstr>
      <vt:lpstr>Par qui ?</vt:lpstr>
      <vt:lpstr>Présentation PowerPoint</vt:lpstr>
      <vt:lpstr>Les dépôts constituent la majeure partie de la masse monétaire</vt:lpstr>
      <vt:lpstr>Evolution de la masse monétaire (M2) dans la zone euro</vt:lpstr>
      <vt:lpstr>Création monétaire et crédit bancaire</vt:lpstr>
      <vt:lpstr>Comment les banques créent la monnaie ?</vt:lpstr>
      <vt:lpstr>Présentation PowerPoint</vt:lpstr>
      <vt:lpstr>Ce pouvoir n’est pas sans limite …</vt:lpstr>
      <vt:lpstr>… mais il est grand !</vt:lpstr>
      <vt:lpstr>Base et masse monétaires</vt:lpstr>
      <vt:lpstr>« Ne passez pas par la case départ, ne recevez pas 20 000 francs (200 euros) »</vt:lpstr>
      <vt:lpstr>Où va le crédit bancaire ?</vt:lpstr>
      <vt:lpstr>Où va le crédit bancaire ?</vt:lpstr>
      <vt:lpstr>Le circuit monétaire (idéal) </vt:lpstr>
      <vt:lpstr>Dévoiement du crédit bancaire vers l’immobilier (Jorda, Schularick &amp; Taylor, 2015) </vt:lpstr>
      <vt:lpstr>Présentation PowerPoint</vt:lpstr>
      <vt:lpstr>Le crédit n’est plus la seule source de création de monnaie bancaire</vt:lpstr>
      <vt:lpstr>Le crédit bancaire finance-t-il  les hôpitaux publics ?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Quelques observations</vt:lpstr>
      <vt:lpstr>Une proposition de « subvention monétaire »</vt:lpstr>
      <vt:lpstr> « Transformons la monnaie  pour transformer la société »</vt:lpstr>
      <vt:lpstr>À chaque société sa monnaie !</vt:lpstr>
      <vt:lpstr>La nécessité et la possibilité  d’une monnaie sans dette</vt:lpstr>
      <vt:lpstr>Notre proposition :  une émission de monnaie centrale sans dette,  fléchée vers des investissements indispensables  mais financièrement non rentables</vt:lpstr>
      <vt:lpstr>Un mode volontaire de création monétaire expression d’une volonté politique démocratique</vt:lpstr>
      <vt:lpstr>« monnaie sans dette » </vt:lpstr>
      <vt:lpstr>Présentation PowerPoint</vt:lpstr>
      <vt:lpstr>Les points de discussion</vt:lpstr>
      <vt:lpstr>En guise de conclusion : la question monétaire est avant tout un choix de société </vt:lpstr>
      <vt:lpstr>Présentation PowerPoint</vt:lpstr>
      <vt:lpstr>Présentation PowerPoint</vt:lpstr>
      <vt:lpstr>Présentation PowerPoint</vt:lpstr>
      <vt:lpstr>Présentation PowerPoint</vt:lpstr>
      <vt:lpstr>Annexes</vt:lpstr>
      <vt:lpstr>Compatibilité avec le cadre institutionnel européen</vt:lpstr>
      <vt:lpstr>Présentation PowerPoint</vt:lpstr>
      <vt:lpstr>Présentation PowerPoint</vt:lpstr>
      <vt:lpstr>Mobiliser plus de fonds publics…  mais à quelle(s) source(s)?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Jézabel Couppey-Soubeyran</dc:creator>
  <cp:lastModifiedBy>Jézabel Couppey-Soubeyran</cp:lastModifiedBy>
  <cp:revision>65</cp:revision>
  <cp:lastPrinted>2024-09-25T11:46:40Z</cp:lastPrinted>
  <dcterms:created xsi:type="dcterms:W3CDTF">2024-09-18T14:05:33Z</dcterms:created>
  <dcterms:modified xsi:type="dcterms:W3CDTF">2026-06-29T09:26:04Z</dcterms:modified>
</cp:coreProperties>
</file>