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53" r:id="rId2"/>
    <p:sldId id="1387" r:id="rId3"/>
    <p:sldId id="1388" r:id="rId4"/>
    <p:sldId id="1389" r:id="rId5"/>
    <p:sldId id="1404" r:id="rId6"/>
    <p:sldId id="1399" r:id="rId7"/>
    <p:sldId id="1396" r:id="rId8"/>
    <p:sldId id="1398" r:id="rId9"/>
    <p:sldId id="1394" r:id="rId10"/>
    <p:sldId id="1371" r:id="rId11"/>
    <p:sldId id="1372" r:id="rId1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21" autoAdjust="0"/>
    <p:restoredTop sz="92768" autoAdjust="0"/>
  </p:normalViewPr>
  <p:slideViewPr>
    <p:cSldViewPr snapToGrid="0">
      <p:cViewPr varScale="1">
        <p:scale>
          <a:sx n="116" d="100"/>
          <a:sy n="116" d="100"/>
        </p:scale>
        <p:origin x="100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CB4105-7F12-42D9-B02C-0E3DD887DAFD}" type="datetimeFigureOut">
              <a:rPr lang="fr-FR" smtClean="0"/>
              <a:t>23/06/2026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FA674-A19C-4D88-8D91-34378D7FB454}" type="slidenum">
              <a:rPr lang="fr-FR" smtClean="0"/>
              <a:t>‹N°›</a:t>
            </a:fld>
            <a:endParaRPr lang="fr-FR"/>
          </a:p>
        </p:txBody>
      </p:sp>
    </p:spTree>
    <p:extLst>
      <p:ext uri="{BB962C8B-B14F-4D97-AF65-F5344CB8AC3E}">
        <p14:creationId xmlns:p14="http://schemas.microsoft.com/office/powerpoint/2010/main" val="692308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3DFA674-A19C-4D88-8D91-34378D7FB454}" type="slidenum">
              <a:rPr lang="fr-FR" smtClean="0"/>
              <a:t>1</a:t>
            </a:fld>
            <a:endParaRPr lang="fr-FR"/>
          </a:p>
        </p:txBody>
      </p:sp>
    </p:spTree>
    <p:extLst>
      <p:ext uri="{BB962C8B-B14F-4D97-AF65-F5344CB8AC3E}">
        <p14:creationId xmlns:p14="http://schemas.microsoft.com/office/powerpoint/2010/main" val="4055295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450B2-2E9C-0BF1-8DC1-42426B8C755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DFBF488-9947-1682-B89E-9FC940F404B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8452850-96AA-03D3-C8D9-AF0ED9A438AD}"/>
              </a:ext>
            </a:extLst>
          </p:cNvPr>
          <p:cNvSpPr>
            <a:spLocks noGrp="1"/>
          </p:cNvSpPr>
          <p:nvPr>
            <p:ph type="body" idx="1"/>
          </p:nvPr>
        </p:nvSpPr>
        <p:spPr/>
        <p:txBody>
          <a:bodyPr/>
          <a:lstStyle/>
          <a:p>
            <a:r>
              <a:rPr lang="fr-FR" sz="1200" b="1" kern="1200" dirty="0">
                <a:solidFill>
                  <a:schemeClr val="tx1"/>
                </a:solidFill>
                <a:effectLst/>
                <a:latin typeface="+mn-lt"/>
                <a:ea typeface="+mn-ea"/>
                <a:cs typeface="+mn-cs"/>
              </a:rPr>
              <a:t>Encadré 2 : Méthode de la revue systémique de </a:t>
            </a:r>
            <a:r>
              <a:rPr lang="fr-FR" sz="1200" b="1" kern="1200" dirty="0" err="1">
                <a:solidFill>
                  <a:schemeClr val="tx1"/>
                </a:solidFill>
                <a:effectLst/>
                <a:latin typeface="+mn-lt"/>
                <a:ea typeface="+mn-ea"/>
                <a:cs typeface="+mn-cs"/>
              </a:rPr>
              <a:t>Moutet</a:t>
            </a:r>
            <a:r>
              <a:rPr lang="fr-FR" sz="1200" b="1" kern="1200" dirty="0">
                <a:solidFill>
                  <a:schemeClr val="tx1"/>
                </a:solidFill>
                <a:effectLst/>
                <a:latin typeface="+mn-lt"/>
                <a:ea typeface="+mn-ea"/>
                <a:cs typeface="+mn-cs"/>
              </a:rPr>
              <a:t> et al.</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La revue systémique a été réalisée à partir des bases de données PubMed, Web of Science et </a:t>
            </a:r>
            <a:r>
              <a:rPr lang="fr-FR" sz="1200" kern="1200" dirty="0" err="1">
                <a:solidFill>
                  <a:schemeClr val="tx1"/>
                </a:solidFill>
                <a:effectLst/>
                <a:latin typeface="+mn-lt"/>
                <a:ea typeface="+mn-ea"/>
                <a:cs typeface="+mn-cs"/>
              </a:rPr>
              <a:t>Scopus</a:t>
            </a:r>
            <a:r>
              <a:rPr lang="fr-FR" sz="1200" kern="1200" dirty="0">
                <a:solidFill>
                  <a:schemeClr val="tx1"/>
                </a:solidFill>
                <a:effectLst/>
                <a:latin typeface="+mn-lt"/>
                <a:ea typeface="+mn-ea"/>
                <a:cs typeface="+mn-cs"/>
              </a:rPr>
              <a:t>, en s’appuyant sur deux critères d’inclusion pour composer leur corpus. </a:t>
            </a:r>
          </a:p>
          <a:p>
            <a:r>
              <a:rPr lang="fr-FR" sz="1200" kern="1200" dirty="0">
                <a:solidFill>
                  <a:schemeClr val="tx1"/>
                </a:solidFill>
                <a:effectLst/>
                <a:latin typeface="+mn-lt"/>
                <a:ea typeface="+mn-ea"/>
                <a:cs typeface="+mn-cs"/>
              </a:rPr>
              <a:t>D’une part, les articles devaient évaluer des scénarios compatibles avec les objectifs de l’Accord de Paris sur le Climat (avec de termes comme « net </a:t>
            </a:r>
            <a:r>
              <a:rPr lang="fr-FR" sz="1200" kern="1200" dirty="0" err="1">
                <a:solidFill>
                  <a:schemeClr val="tx1"/>
                </a:solidFill>
                <a:effectLst/>
                <a:latin typeface="+mn-lt"/>
                <a:ea typeface="+mn-ea"/>
                <a:cs typeface="+mn-cs"/>
              </a:rPr>
              <a:t>zero</a:t>
            </a:r>
            <a:r>
              <a:rPr lang="fr-FR" sz="1200" kern="1200" dirty="0">
                <a:solidFill>
                  <a:schemeClr val="tx1"/>
                </a:solidFill>
                <a:effectLst/>
                <a:latin typeface="+mn-lt"/>
                <a:ea typeface="+mn-ea"/>
                <a:cs typeface="+mn-cs"/>
              </a:rPr>
              <a:t> » ou « </a:t>
            </a:r>
            <a:r>
              <a:rPr lang="fr-FR" sz="1200" kern="1200" dirty="0" err="1">
                <a:solidFill>
                  <a:schemeClr val="tx1"/>
                </a:solidFill>
                <a:effectLst/>
                <a:latin typeface="+mn-lt"/>
                <a:ea typeface="+mn-ea"/>
                <a:cs typeface="+mn-cs"/>
              </a:rPr>
              <a:t>decarboni</a:t>
            </a:r>
            <a:r>
              <a:rPr lang="fr-FR" sz="1200" kern="1200" dirty="0">
                <a:solidFill>
                  <a:schemeClr val="tx1"/>
                </a:solidFill>
                <a:effectLst/>
                <a:latin typeface="+mn-lt"/>
                <a:ea typeface="+mn-ea"/>
                <a:cs typeface="+mn-cs"/>
              </a:rPr>
              <a:t>* » ou « </a:t>
            </a:r>
            <a:r>
              <a:rPr lang="fr-FR" sz="1200" kern="1200" dirty="0" err="1">
                <a:solidFill>
                  <a:schemeClr val="tx1"/>
                </a:solidFill>
                <a:effectLst/>
                <a:latin typeface="+mn-lt"/>
                <a:ea typeface="+mn-ea"/>
                <a:cs typeface="+mn-cs"/>
              </a:rPr>
              <a:t>below</a:t>
            </a:r>
            <a:r>
              <a:rPr lang="fr-FR" sz="1200" kern="1200" dirty="0">
                <a:solidFill>
                  <a:schemeClr val="tx1"/>
                </a:solidFill>
                <a:effectLst/>
                <a:latin typeface="+mn-lt"/>
                <a:ea typeface="+mn-ea"/>
                <a:cs typeface="+mn-cs"/>
              </a:rPr>
              <a:t> 2°C/1,5°C »), et d’autre part ceux-ci devaient intégrer une évaluation quantitative portant sur un ou plusieurs indicateurs de santé (mention des termes « </a:t>
            </a:r>
            <a:r>
              <a:rPr lang="fr-FR" sz="1200" kern="1200" dirty="0" err="1">
                <a:solidFill>
                  <a:schemeClr val="tx1"/>
                </a:solidFill>
                <a:effectLst/>
                <a:latin typeface="+mn-lt"/>
                <a:ea typeface="+mn-ea"/>
                <a:cs typeface="+mn-cs"/>
              </a:rPr>
              <a:t>health</a:t>
            </a:r>
            <a:r>
              <a:rPr lang="fr-FR" sz="1200" kern="1200" dirty="0">
                <a:solidFill>
                  <a:schemeClr val="tx1"/>
                </a:solidFill>
                <a:effectLst/>
                <a:latin typeface="+mn-lt"/>
                <a:ea typeface="+mn-ea"/>
                <a:cs typeface="+mn-cs"/>
              </a:rPr>
              <a:t>* » ou « </a:t>
            </a:r>
            <a:r>
              <a:rPr lang="fr-FR" sz="1200" kern="1200" dirty="0" err="1">
                <a:solidFill>
                  <a:schemeClr val="tx1"/>
                </a:solidFill>
                <a:effectLst/>
                <a:latin typeface="+mn-lt"/>
                <a:ea typeface="+mn-ea"/>
                <a:cs typeface="+mn-cs"/>
              </a:rPr>
              <a:t>mortality</a:t>
            </a:r>
            <a:r>
              <a:rPr lang="fr-FR" sz="1200" kern="1200" dirty="0">
                <a:solidFill>
                  <a:schemeClr val="tx1"/>
                </a:solidFill>
                <a:effectLst/>
                <a:latin typeface="+mn-lt"/>
                <a:ea typeface="+mn-ea"/>
                <a:cs typeface="+mn-cs"/>
              </a:rPr>
              <a:t> » ou « </a:t>
            </a:r>
            <a:r>
              <a:rPr lang="fr-FR" sz="1200" kern="1200" dirty="0" err="1">
                <a:solidFill>
                  <a:schemeClr val="tx1"/>
                </a:solidFill>
                <a:effectLst/>
                <a:latin typeface="+mn-lt"/>
                <a:ea typeface="+mn-ea"/>
                <a:cs typeface="+mn-cs"/>
              </a:rPr>
              <a:t>death</a:t>
            </a:r>
            <a:r>
              <a:rPr lang="fr-FR" sz="1200" kern="1200" dirty="0">
                <a:solidFill>
                  <a:schemeClr val="tx1"/>
                </a:solidFill>
                <a:effectLst/>
                <a:latin typeface="+mn-lt"/>
                <a:ea typeface="+mn-ea"/>
                <a:cs typeface="+mn-cs"/>
              </a:rPr>
              <a:t>* »). Ces critères, évalués indépendamment par deux co-auteurs, ont abouti à une sélection finale de 58 articles comprenant 125 scénarios de neutralité carbone comportant une évaluation des impacts sanitaires.</a:t>
            </a:r>
          </a:p>
          <a:p>
            <a:r>
              <a:rPr lang="fr-FR" sz="1200" kern="1200" dirty="0">
                <a:solidFill>
                  <a:schemeClr val="tx1"/>
                </a:solidFill>
                <a:effectLst/>
                <a:latin typeface="+mn-lt"/>
                <a:ea typeface="+mn-ea"/>
                <a:cs typeface="+mn-cs"/>
              </a:rPr>
              <a:t>Les 58 études retenues sont publiées après 2018 dans 91% des cas, soit trois ans après les Accords de Paris en 2015. En termes de périmètre régional, 25 des 58 études modélisent les impacts sanitaires à l’échelle nationale, 13 à l’échelle infranationale (Est de la Chine, Californie aux Etats-Unis, Santiago au Chili), 12 à l’échelle mondiale et 8 à l’échelle internationale (impliquant entre 2 et 139 pays). </a:t>
            </a:r>
          </a:p>
          <a:p>
            <a:r>
              <a:rPr lang="fr-FR" sz="1200" kern="1200" dirty="0">
                <a:solidFill>
                  <a:schemeClr val="tx1"/>
                </a:solidFill>
                <a:effectLst/>
                <a:latin typeface="+mn-lt"/>
                <a:ea typeface="+mn-ea"/>
                <a:cs typeface="+mn-cs"/>
              </a:rPr>
              <a:t>Les scénarios sont principalement centrés sur la décarbonation de la production énergétique, et les principaux leviers politiques évalués sont le développement de solutions technologiques comme la capture et stockage de carbone, la généralisation des énergies renouvelables ou le recours à l’énergie nucléaire. Seul 6% des scénarios étudiés évaluent des politiques agissant sur la demande (scénarios de sobriété), et 3% des solutions reposant sur des instruments financiers (taxe carbone).</a:t>
            </a:r>
          </a:p>
          <a:p>
            <a:r>
              <a:rPr lang="fr-FR" sz="1200" kern="1200" dirty="0">
                <a:solidFill>
                  <a:schemeClr val="tx1"/>
                </a:solidFill>
                <a:effectLst/>
                <a:latin typeface="+mn-lt"/>
                <a:ea typeface="+mn-ea"/>
                <a:cs typeface="+mn-cs"/>
              </a:rPr>
              <a:t>Les impacts sanitaires recherchés concernent pour 79% des scénarios étudiés le nombre de décès évités, indicateur le plus répandu, et dans une moindre mesure des gains d’espérance de vie (10%). Près de 7 scénarios (12%) modélisent le taux de morbidité, et 28 scénarios (48%) conduisent une évaluation économique.</a:t>
            </a:r>
          </a:p>
          <a:p>
            <a:endParaRPr lang="fr-FR" dirty="0"/>
          </a:p>
        </p:txBody>
      </p:sp>
      <p:sp>
        <p:nvSpPr>
          <p:cNvPr id="4" name="Espace réservé du numéro de diapositive 3">
            <a:extLst>
              <a:ext uri="{FF2B5EF4-FFF2-40B4-BE49-F238E27FC236}">
                <a16:creationId xmlns:a16="http://schemas.microsoft.com/office/drawing/2014/main" id="{23A2C3A4-87F6-8B0F-8235-91B4731AD5D4}"/>
              </a:ext>
            </a:extLst>
          </p:cNvPr>
          <p:cNvSpPr>
            <a:spLocks noGrp="1"/>
          </p:cNvSpPr>
          <p:nvPr>
            <p:ph type="sldNum" sz="quarter" idx="5"/>
          </p:nvPr>
        </p:nvSpPr>
        <p:spPr/>
        <p:txBody>
          <a:bodyPr/>
          <a:lstStyle/>
          <a:p>
            <a:fld id="{33DFA674-A19C-4D88-8D91-34378D7FB454}" type="slidenum">
              <a:rPr lang="fr-FR" smtClean="0"/>
              <a:t>3</a:t>
            </a:fld>
            <a:endParaRPr lang="fr-FR"/>
          </a:p>
        </p:txBody>
      </p:sp>
    </p:spTree>
    <p:extLst>
      <p:ext uri="{BB962C8B-B14F-4D97-AF65-F5344CB8AC3E}">
        <p14:creationId xmlns:p14="http://schemas.microsoft.com/office/powerpoint/2010/main" val="248402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090A2-C493-4F1B-FAAB-A6579D03A43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FCC7072-1F40-D17A-F4CE-A95615FBEFB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1F79A15-C245-5BB4-CC61-264526A3DC53}"/>
              </a:ext>
            </a:extLst>
          </p:cNvPr>
          <p:cNvSpPr>
            <a:spLocks noGrp="1"/>
          </p:cNvSpPr>
          <p:nvPr>
            <p:ph type="body" idx="1"/>
          </p:nvPr>
        </p:nvSpPr>
        <p:spPr/>
        <p:txBody>
          <a:bodyPr/>
          <a:lstStyle/>
          <a:p>
            <a:r>
              <a:rPr lang="fr-FR" sz="1200" kern="1200" dirty="0">
                <a:solidFill>
                  <a:schemeClr val="tx1"/>
                </a:solidFill>
                <a:effectLst/>
                <a:latin typeface="+mn-lt"/>
                <a:ea typeface="+mn-ea"/>
                <a:cs typeface="+mn-cs"/>
              </a:rPr>
              <a:t>A titre de comparaison, les politiques de lutte contre le tabac permettraient une réduction de 3% de la mortalité selon le </a:t>
            </a:r>
            <a:r>
              <a:rPr lang="fr-FR" sz="1200" i="1" kern="1200" dirty="0">
                <a:solidFill>
                  <a:schemeClr val="tx1"/>
                </a:solidFill>
                <a:effectLst/>
                <a:latin typeface="+mn-lt"/>
                <a:ea typeface="+mn-ea"/>
                <a:cs typeface="+mn-cs"/>
              </a:rPr>
              <a:t>Global </a:t>
            </a:r>
            <a:r>
              <a:rPr lang="fr-FR" sz="1200" i="1" kern="1200" dirty="0" err="1">
                <a:solidFill>
                  <a:schemeClr val="tx1"/>
                </a:solidFill>
                <a:effectLst/>
                <a:latin typeface="+mn-lt"/>
                <a:ea typeface="+mn-ea"/>
                <a:cs typeface="+mn-cs"/>
              </a:rPr>
              <a:t>Burden</a:t>
            </a:r>
            <a:r>
              <a:rPr lang="fr-FR" sz="1200" i="1" kern="1200" dirty="0">
                <a:solidFill>
                  <a:schemeClr val="tx1"/>
                </a:solidFill>
                <a:effectLst/>
                <a:latin typeface="+mn-lt"/>
                <a:ea typeface="+mn-ea"/>
                <a:cs typeface="+mn-cs"/>
              </a:rPr>
              <a:t> of </a:t>
            </a:r>
            <a:r>
              <a:rPr lang="fr-FR" sz="1200" i="1" kern="1200" dirty="0" err="1">
                <a:solidFill>
                  <a:schemeClr val="tx1"/>
                </a:solidFill>
                <a:effectLst/>
                <a:latin typeface="+mn-lt"/>
                <a:ea typeface="+mn-ea"/>
                <a:cs typeface="+mn-cs"/>
              </a:rPr>
              <a:t>Disease</a:t>
            </a:r>
            <a:r>
              <a:rPr lang="fr-FR" sz="1200" kern="1200" dirty="0">
                <a:solidFill>
                  <a:schemeClr val="tx1"/>
                </a:solidFill>
                <a:effectLst/>
                <a:latin typeface="+mn-lt"/>
                <a:ea typeface="+mn-ea"/>
                <a:cs typeface="+mn-cs"/>
              </a:rPr>
              <a:t>.</a:t>
            </a:r>
            <a:r>
              <a:rPr lang="fr-FR" dirty="0">
                <a:effectLst/>
              </a:rPr>
              <a:t> </a:t>
            </a:r>
            <a:endParaRPr lang="fr-FR" dirty="0"/>
          </a:p>
        </p:txBody>
      </p:sp>
      <p:sp>
        <p:nvSpPr>
          <p:cNvPr id="4" name="Espace réservé du numéro de diapositive 3">
            <a:extLst>
              <a:ext uri="{FF2B5EF4-FFF2-40B4-BE49-F238E27FC236}">
                <a16:creationId xmlns:a16="http://schemas.microsoft.com/office/drawing/2014/main" id="{9DB86F1A-D7DA-F8FD-C72C-53C0853500D5}"/>
              </a:ext>
            </a:extLst>
          </p:cNvPr>
          <p:cNvSpPr>
            <a:spLocks noGrp="1"/>
          </p:cNvSpPr>
          <p:nvPr>
            <p:ph type="sldNum" sz="quarter" idx="5"/>
          </p:nvPr>
        </p:nvSpPr>
        <p:spPr/>
        <p:txBody>
          <a:bodyPr/>
          <a:lstStyle/>
          <a:p>
            <a:fld id="{33DFA674-A19C-4D88-8D91-34378D7FB454}" type="slidenum">
              <a:rPr lang="fr-FR" smtClean="0"/>
              <a:t>4</a:t>
            </a:fld>
            <a:endParaRPr lang="fr-FR"/>
          </a:p>
        </p:txBody>
      </p:sp>
    </p:spTree>
    <p:extLst>
      <p:ext uri="{BB962C8B-B14F-4D97-AF65-F5344CB8AC3E}">
        <p14:creationId xmlns:p14="http://schemas.microsoft.com/office/powerpoint/2010/main" val="597057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Voir si le HPS respecte la neutralité carbone</a:t>
            </a:r>
          </a:p>
        </p:txBody>
      </p:sp>
      <p:sp>
        <p:nvSpPr>
          <p:cNvPr id="4" name="Espace réservé du numéro de diapositive 3"/>
          <p:cNvSpPr>
            <a:spLocks noGrp="1"/>
          </p:cNvSpPr>
          <p:nvPr>
            <p:ph type="sldNum" sz="quarter" idx="5"/>
          </p:nvPr>
        </p:nvSpPr>
        <p:spPr/>
        <p:txBody>
          <a:bodyPr/>
          <a:lstStyle/>
          <a:p>
            <a:fld id="{33DFA674-A19C-4D88-8D91-34378D7FB454}" type="slidenum">
              <a:rPr lang="fr-FR" smtClean="0"/>
              <a:t>7</a:t>
            </a:fld>
            <a:endParaRPr lang="fr-FR"/>
          </a:p>
        </p:txBody>
      </p:sp>
    </p:spTree>
    <p:extLst>
      <p:ext uri="{BB962C8B-B14F-4D97-AF65-F5344CB8AC3E}">
        <p14:creationId xmlns:p14="http://schemas.microsoft.com/office/powerpoint/2010/main" val="4148205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Intérêt du projet </a:t>
            </a:r>
            <a:r>
              <a:rPr lang="fr-FR" dirty="0" err="1"/>
              <a:t>Philoctet</a:t>
            </a:r>
            <a:endParaRPr lang="fr-FR" dirty="0"/>
          </a:p>
        </p:txBody>
      </p:sp>
      <p:sp>
        <p:nvSpPr>
          <p:cNvPr id="4" name="Espace réservé du numéro de diapositive 3"/>
          <p:cNvSpPr>
            <a:spLocks noGrp="1"/>
          </p:cNvSpPr>
          <p:nvPr>
            <p:ph type="sldNum" sz="quarter" idx="5"/>
          </p:nvPr>
        </p:nvSpPr>
        <p:spPr/>
        <p:txBody>
          <a:bodyPr/>
          <a:lstStyle/>
          <a:p>
            <a:fld id="{33DFA674-A19C-4D88-8D91-34378D7FB454}" type="slidenum">
              <a:rPr lang="fr-FR" smtClean="0"/>
              <a:t>8</a:t>
            </a:fld>
            <a:endParaRPr lang="fr-FR"/>
          </a:p>
        </p:txBody>
      </p:sp>
    </p:spTree>
    <p:extLst>
      <p:ext uri="{BB962C8B-B14F-4D97-AF65-F5344CB8AC3E}">
        <p14:creationId xmlns:p14="http://schemas.microsoft.com/office/powerpoint/2010/main" val="1626313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006556-129E-49C7-91E7-05E49B1B8C69}"/>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B908F98C-FB35-4D57-BD9B-BAFCAAD5F1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CE9136D1-8F96-4193-A29A-1975494A99E6}"/>
              </a:ext>
            </a:extLst>
          </p:cNvPr>
          <p:cNvSpPr>
            <a:spLocks noGrp="1"/>
          </p:cNvSpPr>
          <p:nvPr>
            <p:ph type="dt" sz="half" idx="10"/>
          </p:nvPr>
        </p:nvSpPr>
        <p:spPr/>
        <p:txBody>
          <a:bodyPr/>
          <a:lstStyle/>
          <a:p>
            <a:fld id="{EB08A917-C9D6-4D51-ACD6-A447C71F4432}" type="datetime1">
              <a:rPr lang="fr-FR" smtClean="0"/>
              <a:t>23/06/2026</a:t>
            </a:fld>
            <a:endParaRPr lang="fr-FR"/>
          </a:p>
        </p:txBody>
      </p:sp>
      <p:sp>
        <p:nvSpPr>
          <p:cNvPr id="5" name="Espace réservé du pied de page 4">
            <a:extLst>
              <a:ext uri="{FF2B5EF4-FFF2-40B4-BE49-F238E27FC236}">
                <a16:creationId xmlns:a16="http://schemas.microsoft.com/office/drawing/2014/main" id="{E975B975-B9BE-4E86-9BBC-4DC2B728479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BE84898-0B56-4D17-86B7-D9AFDDBDADDF}"/>
              </a:ext>
            </a:extLst>
          </p:cNvPr>
          <p:cNvSpPr>
            <a:spLocks noGrp="1"/>
          </p:cNvSpPr>
          <p:nvPr>
            <p:ph type="sldNum" sz="quarter" idx="12"/>
          </p:nvPr>
        </p:nvSpPr>
        <p:spPr/>
        <p:txBody>
          <a:bodyPr/>
          <a:lstStyle/>
          <a:p>
            <a:fld id="{0FFED5D7-3859-4012-BC6F-8571A4F76658}" type="slidenum">
              <a:rPr lang="fr-FR" smtClean="0"/>
              <a:t>‹N°›</a:t>
            </a:fld>
            <a:endParaRPr lang="fr-FR"/>
          </a:p>
        </p:txBody>
      </p:sp>
    </p:spTree>
    <p:extLst>
      <p:ext uri="{BB962C8B-B14F-4D97-AF65-F5344CB8AC3E}">
        <p14:creationId xmlns:p14="http://schemas.microsoft.com/office/powerpoint/2010/main" val="2513348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41F2AD-36AD-49F3-B7D9-07AC266B27EA}"/>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2DBE7A7-EC5D-4C50-88E1-23E63B46DCC5}"/>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245245D-5933-4D67-845F-86FDFD7A32BA}"/>
              </a:ext>
            </a:extLst>
          </p:cNvPr>
          <p:cNvSpPr>
            <a:spLocks noGrp="1"/>
          </p:cNvSpPr>
          <p:nvPr>
            <p:ph type="dt" sz="half" idx="10"/>
          </p:nvPr>
        </p:nvSpPr>
        <p:spPr/>
        <p:txBody>
          <a:bodyPr/>
          <a:lstStyle/>
          <a:p>
            <a:fld id="{C469FDD7-1449-4CF6-8792-D0804583C2D5}" type="datetime1">
              <a:rPr lang="fr-FR" smtClean="0"/>
              <a:t>23/06/2026</a:t>
            </a:fld>
            <a:endParaRPr lang="fr-FR"/>
          </a:p>
        </p:txBody>
      </p:sp>
      <p:sp>
        <p:nvSpPr>
          <p:cNvPr id="5" name="Espace réservé du pied de page 4">
            <a:extLst>
              <a:ext uri="{FF2B5EF4-FFF2-40B4-BE49-F238E27FC236}">
                <a16:creationId xmlns:a16="http://schemas.microsoft.com/office/drawing/2014/main" id="{0F796716-616B-4B4E-8651-B0CA573002A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F7B4D83-139B-4861-99B5-07707074435B}"/>
              </a:ext>
            </a:extLst>
          </p:cNvPr>
          <p:cNvSpPr>
            <a:spLocks noGrp="1"/>
          </p:cNvSpPr>
          <p:nvPr>
            <p:ph type="sldNum" sz="quarter" idx="12"/>
          </p:nvPr>
        </p:nvSpPr>
        <p:spPr/>
        <p:txBody>
          <a:bodyPr/>
          <a:lstStyle/>
          <a:p>
            <a:fld id="{0FFED5D7-3859-4012-BC6F-8571A4F76658}" type="slidenum">
              <a:rPr lang="fr-FR" smtClean="0"/>
              <a:t>‹N°›</a:t>
            </a:fld>
            <a:endParaRPr lang="fr-FR"/>
          </a:p>
        </p:txBody>
      </p:sp>
    </p:spTree>
    <p:extLst>
      <p:ext uri="{BB962C8B-B14F-4D97-AF65-F5344CB8AC3E}">
        <p14:creationId xmlns:p14="http://schemas.microsoft.com/office/powerpoint/2010/main" val="592242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8DBA0BF-3F93-4AAB-AAE8-A112BD747BE7}"/>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FB0BD4D0-202C-454F-B098-2275C22CC676}"/>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95647E5-1432-4472-BEC9-13D9758310AA}"/>
              </a:ext>
            </a:extLst>
          </p:cNvPr>
          <p:cNvSpPr>
            <a:spLocks noGrp="1"/>
          </p:cNvSpPr>
          <p:nvPr>
            <p:ph type="dt" sz="half" idx="10"/>
          </p:nvPr>
        </p:nvSpPr>
        <p:spPr/>
        <p:txBody>
          <a:bodyPr/>
          <a:lstStyle/>
          <a:p>
            <a:fld id="{063AE20B-0839-43A0-B9CE-8B3E2404E0F0}" type="datetime1">
              <a:rPr lang="fr-FR" smtClean="0"/>
              <a:t>23/06/2026</a:t>
            </a:fld>
            <a:endParaRPr lang="fr-FR"/>
          </a:p>
        </p:txBody>
      </p:sp>
      <p:sp>
        <p:nvSpPr>
          <p:cNvPr id="5" name="Espace réservé du pied de page 4">
            <a:extLst>
              <a:ext uri="{FF2B5EF4-FFF2-40B4-BE49-F238E27FC236}">
                <a16:creationId xmlns:a16="http://schemas.microsoft.com/office/drawing/2014/main" id="{D8D2916A-F9DA-41E5-8B92-0BB3363BEAB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CAA4460-55FA-436A-AFE0-8EF4335C8FC8}"/>
              </a:ext>
            </a:extLst>
          </p:cNvPr>
          <p:cNvSpPr>
            <a:spLocks noGrp="1"/>
          </p:cNvSpPr>
          <p:nvPr>
            <p:ph type="sldNum" sz="quarter" idx="12"/>
          </p:nvPr>
        </p:nvSpPr>
        <p:spPr/>
        <p:txBody>
          <a:bodyPr/>
          <a:lstStyle/>
          <a:p>
            <a:fld id="{0FFED5D7-3859-4012-BC6F-8571A4F76658}" type="slidenum">
              <a:rPr lang="fr-FR" smtClean="0"/>
              <a:t>‹N°›</a:t>
            </a:fld>
            <a:endParaRPr lang="fr-FR"/>
          </a:p>
        </p:txBody>
      </p:sp>
    </p:spTree>
    <p:extLst>
      <p:ext uri="{BB962C8B-B14F-4D97-AF65-F5344CB8AC3E}">
        <p14:creationId xmlns:p14="http://schemas.microsoft.com/office/powerpoint/2010/main" val="26864507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1D3408-5752-4BC6-A8C7-AC363C3D9BA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7F0F44A-182A-4760-8D6E-BD4A2120E36D}"/>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A36EBEB-B26F-4F13-88E6-87558EE5C916}"/>
              </a:ext>
            </a:extLst>
          </p:cNvPr>
          <p:cNvSpPr>
            <a:spLocks noGrp="1"/>
          </p:cNvSpPr>
          <p:nvPr>
            <p:ph type="dt" sz="half" idx="10"/>
          </p:nvPr>
        </p:nvSpPr>
        <p:spPr/>
        <p:txBody>
          <a:bodyPr/>
          <a:lstStyle/>
          <a:p>
            <a:fld id="{3344C08C-C443-45CD-8DC8-DE339386DDEA}" type="datetime1">
              <a:rPr lang="fr-FR" smtClean="0"/>
              <a:t>23/06/2026</a:t>
            </a:fld>
            <a:endParaRPr lang="fr-FR"/>
          </a:p>
        </p:txBody>
      </p:sp>
      <p:sp>
        <p:nvSpPr>
          <p:cNvPr id="5" name="Espace réservé du pied de page 4">
            <a:extLst>
              <a:ext uri="{FF2B5EF4-FFF2-40B4-BE49-F238E27FC236}">
                <a16:creationId xmlns:a16="http://schemas.microsoft.com/office/drawing/2014/main" id="{DCBE06D1-3875-4FA9-9AFD-71BC1AE9D49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A97D32-A0E3-4B7D-BD88-E936906A635D}"/>
              </a:ext>
            </a:extLst>
          </p:cNvPr>
          <p:cNvSpPr>
            <a:spLocks noGrp="1"/>
          </p:cNvSpPr>
          <p:nvPr>
            <p:ph type="sldNum" sz="quarter" idx="12"/>
          </p:nvPr>
        </p:nvSpPr>
        <p:spPr/>
        <p:txBody>
          <a:bodyPr/>
          <a:lstStyle/>
          <a:p>
            <a:fld id="{0FFED5D7-3859-4012-BC6F-8571A4F76658}" type="slidenum">
              <a:rPr lang="fr-FR" smtClean="0"/>
              <a:t>‹N°›</a:t>
            </a:fld>
            <a:endParaRPr lang="fr-FR"/>
          </a:p>
        </p:txBody>
      </p:sp>
    </p:spTree>
    <p:extLst>
      <p:ext uri="{BB962C8B-B14F-4D97-AF65-F5344CB8AC3E}">
        <p14:creationId xmlns:p14="http://schemas.microsoft.com/office/powerpoint/2010/main" val="3938886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F0EF9B-1208-4C91-A536-F4207B85541D}"/>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343DCAF6-8B7A-4DF6-B21A-42523E7673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BED23D6-DD51-4D17-BDC4-DF3681421921}"/>
              </a:ext>
            </a:extLst>
          </p:cNvPr>
          <p:cNvSpPr>
            <a:spLocks noGrp="1"/>
          </p:cNvSpPr>
          <p:nvPr>
            <p:ph type="dt" sz="half" idx="10"/>
          </p:nvPr>
        </p:nvSpPr>
        <p:spPr/>
        <p:txBody>
          <a:bodyPr/>
          <a:lstStyle/>
          <a:p>
            <a:fld id="{D9F2FE0C-0D43-4970-8274-85078D521DB0}" type="datetime1">
              <a:rPr lang="fr-FR" smtClean="0"/>
              <a:t>23/06/2026</a:t>
            </a:fld>
            <a:endParaRPr lang="fr-FR"/>
          </a:p>
        </p:txBody>
      </p:sp>
      <p:sp>
        <p:nvSpPr>
          <p:cNvPr id="5" name="Espace réservé du pied de page 4">
            <a:extLst>
              <a:ext uri="{FF2B5EF4-FFF2-40B4-BE49-F238E27FC236}">
                <a16:creationId xmlns:a16="http://schemas.microsoft.com/office/drawing/2014/main" id="{37A040A8-398E-4B1C-8CFA-D2D992C543F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79ED389-5638-4AF7-87D9-3E52056AB7B8}"/>
              </a:ext>
            </a:extLst>
          </p:cNvPr>
          <p:cNvSpPr>
            <a:spLocks noGrp="1"/>
          </p:cNvSpPr>
          <p:nvPr>
            <p:ph type="sldNum" sz="quarter" idx="12"/>
          </p:nvPr>
        </p:nvSpPr>
        <p:spPr/>
        <p:txBody>
          <a:bodyPr/>
          <a:lstStyle/>
          <a:p>
            <a:fld id="{0FFED5D7-3859-4012-BC6F-8571A4F76658}" type="slidenum">
              <a:rPr lang="fr-FR" smtClean="0"/>
              <a:t>‹N°›</a:t>
            </a:fld>
            <a:endParaRPr lang="fr-FR"/>
          </a:p>
        </p:txBody>
      </p:sp>
    </p:spTree>
    <p:extLst>
      <p:ext uri="{BB962C8B-B14F-4D97-AF65-F5344CB8AC3E}">
        <p14:creationId xmlns:p14="http://schemas.microsoft.com/office/powerpoint/2010/main" val="4096634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43529F-2910-417B-8410-24E9B53D4C5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4225D2F-30CA-4514-9586-16DA3EC66B96}"/>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C935B099-7CCA-455B-BDE2-35A5A8E3258A}"/>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BD6E496-4963-42D2-83BE-71E59EE5376B}"/>
              </a:ext>
            </a:extLst>
          </p:cNvPr>
          <p:cNvSpPr>
            <a:spLocks noGrp="1"/>
          </p:cNvSpPr>
          <p:nvPr>
            <p:ph type="dt" sz="half" idx="10"/>
          </p:nvPr>
        </p:nvSpPr>
        <p:spPr/>
        <p:txBody>
          <a:bodyPr/>
          <a:lstStyle/>
          <a:p>
            <a:fld id="{2AEF2E60-791A-4DAC-8A87-FFF9C1880A4C}" type="datetime1">
              <a:rPr lang="fr-FR" smtClean="0"/>
              <a:t>23/06/2026</a:t>
            </a:fld>
            <a:endParaRPr lang="fr-FR"/>
          </a:p>
        </p:txBody>
      </p:sp>
      <p:sp>
        <p:nvSpPr>
          <p:cNvPr id="6" name="Espace réservé du pied de page 5">
            <a:extLst>
              <a:ext uri="{FF2B5EF4-FFF2-40B4-BE49-F238E27FC236}">
                <a16:creationId xmlns:a16="http://schemas.microsoft.com/office/drawing/2014/main" id="{9B5B0BF2-097C-4B55-B5EB-64891D9C026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4E3B0DD-1418-437B-BF04-640A9E378E45}"/>
              </a:ext>
            </a:extLst>
          </p:cNvPr>
          <p:cNvSpPr>
            <a:spLocks noGrp="1"/>
          </p:cNvSpPr>
          <p:nvPr>
            <p:ph type="sldNum" sz="quarter" idx="12"/>
          </p:nvPr>
        </p:nvSpPr>
        <p:spPr/>
        <p:txBody>
          <a:bodyPr/>
          <a:lstStyle/>
          <a:p>
            <a:fld id="{0FFED5D7-3859-4012-BC6F-8571A4F76658}" type="slidenum">
              <a:rPr lang="fr-FR" smtClean="0"/>
              <a:t>‹N°›</a:t>
            </a:fld>
            <a:endParaRPr lang="fr-FR"/>
          </a:p>
        </p:txBody>
      </p:sp>
    </p:spTree>
    <p:extLst>
      <p:ext uri="{BB962C8B-B14F-4D97-AF65-F5344CB8AC3E}">
        <p14:creationId xmlns:p14="http://schemas.microsoft.com/office/powerpoint/2010/main" val="4288750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1966DF8-A95F-4F33-957A-C22AF0AE5A49}"/>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2008BE57-9218-4D31-9CB0-2FEC1AFB74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DC4D610E-BC5A-40DE-A4EB-997AD945E782}"/>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D7FBC69-9D0E-4BF8-8C02-E4BAC91EA8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899D5814-F7F0-49D4-8DCD-132F5E4B3946}"/>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2B2ED478-25EC-4D11-8567-15BB33F3F975}"/>
              </a:ext>
            </a:extLst>
          </p:cNvPr>
          <p:cNvSpPr>
            <a:spLocks noGrp="1"/>
          </p:cNvSpPr>
          <p:nvPr>
            <p:ph type="dt" sz="half" idx="10"/>
          </p:nvPr>
        </p:nvSpPr>
        <p:spPr/>
        <p:txBody>
          <a:bodyPr/>
          <a:lstStyle/>
          <a:p>
            <a:fld id="{926F64F7-8857-4F51-901E-264FAE97ADBA}" type="datetime1">
              <a:rPr lang="fr-FR" smtClean="0"/>
              <a:t>23/06/2026</a:t>
            </a:fld>
            <a:endParaRPr lang="fr-FR"/>
          </a:p>
        </p:txBody>
      </p:sp>
      <p:sp>
        <p:nvSpPr>
          <p:cNvPr id="8" name="Espace réservé du pied de page 7">
            <a:extLst>
              <a:ext uri="{FF2B5EF4-FFF2-40B4-BE49-F238E27FC236}">
                <a16:creationId xmlns:a16="http://schemas.microsoft.com/office/drawing/2014/main" id="{95E4A61E-5CDF-4B2E-BE2D-83D0B780F197}"/>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25D92F07-3FAA-4B38-BA53-82DE729C7C98}"/>
              </a:ext>
            </a:extLst>
          </p:cNvPr>
          <p:cNvSpPr>
            <a:spLocks noGrp="1"/>
          </p:cNvSpPr>
          <p:nvPr>
            <p:ph type="sldNum" sz="quarter" idx="12"/>
          </p:nvPr>
        </p:nvSpPr>
        <p:spPr/>
        <p:txBody>
          <a:bodyPr/>
          <a:lstStyle/>
          <a:p>
            <a:fld id="{0FFED5D7-3859-4012-BC6F-8571A4F76658}" type="slidenum">
              <a:rPr lang="fr-FR" smtClean="0"/>
              <a:t>‹N°›</a:t>
            </a:fld>
            <a:endParaRPr lang="fr-FR"/>
          </a:p>
        </p:txBody>
      </p:sp>
    </p:spTree>
    <p:extLst>
      <p:ext uri="{BB962C8B-B14F-4D97-AF65-F5344CB8AC3E}">
        <p14:creationId xmlns:p14="http://schemas.microsoft.com/office/powerpoint/2010/main" val="2909671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E08FD0-D8E7-498C-8EB9-72A52A0DD7CD}"/>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6F0C4BB9-CE4D-4756-A0CB-C4C6C37D4579}"/>
              </a:ext>
            </a:extLst>
          </p:cNvPr>
          <p:cNvSpPr>
            <a:spLocks noGrp="1"/>
          </p:cNvSpPr>
          <p:nvPr>
            <p:ph type="dt" sz="half" idx="10"/>
          </p:nvPr>
        </p:nvSpPr>
        <p:spPr/>
        <p:txBody>
          <a:bodyPr/>
          <a:lstStyle/>
          <a:p>
            <a:fld id="{036475DF-3E8D-43DC-B1ED-D65C0F037F34}" type="datetime1">
              <a:rPr lang="fr-FR" smtClean="0"/>
              <a:t>23/06/2026</a:t>
            </a:fld>
            <a:endParaRPr lang="fr-FR"/>
          </a:p>
        </p:txBody>
      </p:sp>
      <p:sp>
        <p:nvSpPr>
          <p:cNvPr id="4" name="Espace réservé du pied de page 3">
            <a:extLst>
              <a:ext uri="{FF2B5EF4-FFF2-40B4-BE49-F238E27FC236}">
                <a16:creationId xmlns:a16="http://schemas.microsoft.com/office/drawing/2014/main" id="{B75D343F-E63C-4DD5-A0C0-F06EBE36ACD4}"/>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A4AFEEE7-71E8-4CE6-B531-0FB67C065596}"/>
              </a:ext>
            </a:extLst>
          </p:cNvPr>
          <p:cNvSpPr>
            <a:spLocks noGrp="1"/>
          </p:cNvSpPr>
          <p:nvPr>
            <p:ph type="sldNum" sz="quarter" idx="12"/>
          </p:nvPr>
        </p:nvSpPr>
        <p:spPr/>
        <p:txBody>
          <a:bodyPr/>
          <a:lstStyle/>
          <a:p>
            <a:fld id="{0FFED5D7-3859-4012-BC6F-8571A4F76658}" type="slidenum">
              <a:rPr lang="fr-FR" smtClean="0"/>
              <a:t>‹N°›</a:t>
            </a:fld>
            <a:endParaRPr lang="fr-FR"/>
          </a:p>
        </p:txBody>
      </p:sp>
    </p:spTree>
    <p:extLst>
      <p:ext uri="{BB962C8B-B14F-4D97-AF65-F5344CB8AC3E}">
        <p14:creationId xmlns:p14="http://schemas.microsoft.com/office/powerpoint/2010/main" val="1224478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8049A79A-6E21-47CB-A498-C9A65206B450}"/>
              </a:ext>
            </a:extLst>
          </p:cNvPr>
          <p:cNvSpPr>
            <a:spLocks noGrp="1"/>
          </p:cNvSpPr>
          <p:nvPr>
            <p:ph type="dt" sz="half" idx="10"/>
          </p:nvPr>
        </p:nvSpPr>
        <p:spPr/>
        <p:txBody>
          <a:bodyPr/>
          <a:lstStyle/>
          <a:p>
            <a:fld id="{2B0F6B8D-C09E-4262-AA76-0E178AB9F76C}" type="datetime1">
              <a:rPr lang="fr-FR" smtClean="0"/>
              <a:t>23/06/2026</a:t>
            </a:fld>
            <a:endParaRPr lang="fr-FR"/>
          </a:p>
        </p:txBody>
      </p:sp>
      <p:sp>
        <p:nvSpPr>
          <p:cNvPr id="3" name="Espace réservé du pied de page 2">
            <a:extLst>
              <a:ext uri="{FF2B5EF4-FFF2-40B4-BE49-F238E27FC236}">
                <a16:creationId xmlns:a16="http://schemas.microsoft.com/office/drawing/2014/main" id="{2248C5A5-D665-4D2E-A7DF-D8ADD43DD5AA}"/>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93495AE-1D29-4697-B1E8-85A9D0CF7E59}"/>
              </a:ext>
            </a:extLst>
          </p:cNvPr>
          <p:cNvSpPr>
            <a:spLocks noGrp="1"/>
          </p:cNvSpPr>
          <p:nvPr>
            <p:ph type="sldNum" sz="quarter" idx="12"/>
          </p:nvPr>
        </p:nvSpPr>
        <p:spPr/>
        <p:txBody>
          <a:bodyPr/>
          <a:lstStyle/>
          <a:p>
            <a:fld id="{0FFED5D7-3859-4012-BC6F-8571A4F76658}" type="slidenum">
              <a:rPr lang="fr-FR" smtClean="0"/>
              <a:t>‹N°›</a:t>
            </a:fld>
            <a:endParaRPr lang="fr-FR"/>
          </a:p>
        </p:txBody>
      </p:sp>
    </p:spTree>
    <p:extLst>
      <p:ext uri="{BB962C8B-B14F-4D97-AF65-F5344CB8AC3E}">
        <p14:creationId xmlns:p14="http://schemas.microsoft.com/office/powerpoint/2010/main" val="1975654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EB40B8-D681-428A-B8F3-AC7DEC54F60B}"/>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45A49C5-2EB0-4658-BCC0-FFF3272D96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9B718C85-E492-4A77-8170-37DCC0A00E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B9F4196-0439-44C2-A987-73E62453C167}"/>
              </a:ext>
            </a:extLst>
          </p:cNvPr>
          <p:cNvSpPr>
            <a:spLocks noGrp="1"/>
          </p:cNvSpPr>
          <p:nvPr>
            <p:ph type="dt" sz="half" idx="10"/>
          </p:nvPr>
        </p:nvSpPr>
        <p:spPr/>
        <p:txBody>
          <a:bodyPr/>
          <a:lstStyle/>
          <a:p>
            <a:fld id="{5613BC5F-090E-4242-83DE-93C36F334A4C}" type="datetime1">
              <a:rPr lang="fr-FR" smtClean="0"/>
              <a:t>23/06/2026</a:t>
            </a:fld>
            <a:endParaRPr lang="fr-FR"/>
          </a:p>
        </p:txBody>
      </p:sp>
      <p:sp>
        <p:nvSpPr>
          <p:cNvPr id="6" name="Espace réservé du pied de page 5">
            <a:extLst>
              <a:ext uri="{FF2B5EF4-FFF2-40B4-BE49-F238E27FC236}">
                <a16:creationId xmlns:a16="http://schemas.microsoft.com/office/drawing/2014/main" id="{DB4F339D-A73B-4FE1-BC8E-A3EE45F92DE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A8BB681-90F2-4059-A0C5-7BA52DCCD138}"/>
              </a:ext>
            </a:extLst>
          </p:cNvPr>
          <p:cNvSpPr>
            <a:spLocks noGrp="1"/>
          </p:cNvSpPr>
          <p:nvPr>
            <p:ph type="sldNum" sz="quarter" idx="12"/>
          </p:nvPr>
        </p:nvSpPr>
        <p:spPr/>
        <p:txBody>
          <a:bodyPr/>
          <a:lstStyle/>
          <a:p>
            <a:fld id="{0FFED5D7-3859-4012-BC6F-8571A4F76658}" type="slidenum">
              <a:rPr lang="fr-FR" smtClean="0"/>
              <a:t>‹N°›</a:t>
            </a:fld>
            <a:endParaRPr lang="fr-FR"/>
          </a:p>
        </p:txBody>
      </p:sp>
    </p:spTree>
    <p:extLst>
      <p:ext uri="{BB962C8B-B14F-4D97-AF65-F5344CB8AC3E}">
        <p14:creationId xmlns:p14="http://schemas.microsoft.com/office/powerpoint/2010/main" val="27641749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DC063D-3BFE-4BD6-8A2F-FE6BD5EF3C5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EBBED974-5797-4B76-8241-63D2A73787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31CFCFB0-9673-4764-9C90-B3F0CC9E14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EB14B988-827D-4580-81A1-C97F47556B34}"/>
              </a:ext>
            </a:extLst>
          </p:cNvPr>
          <p:cNvSpPr>
            <a:spLocks noGrp="1"/>
          </p:cNvSpPr>
          <p:nvPr>
            <p:ph type="dt" sz="half" idx="10"/>
          </p:nvPr>
        </p:nvSpPr>
        <p:spPr/>
        <p:txBody>
          <a:bodyPr/>
          <a:lstStyle/>
          <a:p>
            <a:fld id="{8763B2E5-EAD8-4384-9974-66783D52A09F}" type="datetime1">
              <a:rPr lang="fr-FR" smtClean="0"/>
              <a:t>23/06/2026</a:t>
            </a:fld>
            <a:endParaRPr lang="fr-FR"/>
          </a:p>
        </p:txBody>
      </p:sp>
      <p:sp>
        <p:nvSpPr>
          <p:cNvPr id="6" name="Espace réservé du pied de page 5">
            <a:extLst>
              <a:ext uri="{FF2B5EF4-FFF2-40B4-BE49-F238E27FC236}">
                <a16:creationId xmlns:a16="http://schemas.microsoft.com/office/drawing/2014/main" id="{B55A2643-69D4-4987-A011-2C7071BAA59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D8E4E52-80AE-4319-B560-AAD0A6B2B8EB}"/>
              </a:ext>
            </a:extLst>
          </p:cNvPr>
          <p:cNvSpPr>
            <a:spLocks noGrp="1"/>
          </p:cNvSpPr>
          <p:nvPr>
            <p:ph type="sldNum" sz="quarter" idx="12"/>
          </p:nvPr>
        </p:nvSpPr>
        <p:spPr/>
        <p:txBody>
          <a:bodyPr/>
          <a:lstStyle/>
          <a:p>
            <a:fld id="{0FFED5D7-3859-4012-BC6F-8571A4F76658}" type="slidenum">
              <a:rPr lang="fr-FR" smtClean="0"/>
              <a:t>‹N°›</a:t>
            </a:fld>
            <a:endParaRPr lang="fr-FR"/>
          </a:p>
        </p:txBody>
      </p:sp>
    </p:spTree>
    <p:extLst>
      <p:ext uri="{BB962C8B-B14F-4D97-AF65-F5344CB8AC3E}">
        <p14:creationId xmlns:p14="http://schemas.microsoft.com/office/powerpoint/2010/main" val="3051442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77D4B124-16AD-4181-A8E0-B80759A035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DBB005F-0A6A-4BA4-849F-C4A5B05948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BFA47AF-500D-424F-B540-06DB8794F8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E70E3C-CE84-4A68-9719-120D97829634}" type="datetime1">
              <a:rPr lang="fr-FR" smtClean="0"/>
              <a:t>23/06/2026</a:t>
            </a:fld>
            <a:endParaRPr lang="fr-FR"/>
          </a:p>
        </p:txBody>
      </p:sp>
      <p:sp>
        <p:nvSpPr>
          <p:cNvPr id="5" name="Espace réservé du pied de page 4">
            <a:extLst>
              <a:ext uri="{FF2B5EF4-FFF2-40B4-BE49-F238E27FC236}">
                <a16:creationId xmlns:a16="http://schemas.microsoft.com/office/drawing/2014/main" id="{D3ACC153-9B19-47B3-B3DE-B2242E1D25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6F4DEB36-AA87-4621-9BA5-7B13A829D4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FED5D7-3859-4012-BC6F-8571A4F76658}" type="slidenum">
              <a:rPr lang="fr-FR" smtClean="0"/>
              <a:t>‹N°›</a:t>
            </a:fld>
            <a:endParaRPr lang="fr-FR"/>
          </a:p>
        </p:txBody>
      </p:sp>
    </p:spTree>
    <p:extLst>
      <p:ext uri="{BB962C8B-B14F-4D97-AF65-F5344CB8AC3E}">
        <p14:creationId xmlns:p14="http://schemas.microsoft.com/office/powerpoint/2010/main" val="33357451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sv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831849" y="4643355"/>
            <a:ext cx="10515600" cy="1500187"/>
          </a:xfrm>
        </p:spPr>
        <p:txBody>
          <a:bodyPr>
            <a:normAutofit/>
          </a:bodyPr>
          <a:lstStyle/>
          <a:p>
            <a:pPr algn="ctr"/>
            <a:endParaRPr lang="fr-FR" dirty="0">
              <a:solidFill>
                <a:schemeClr val="tx1"/>
              </a:solidFill>
            </a:endParaRPr>
          </a:p>
          <a:p>
            <a:pPr algn="ctr"/>
            <a:r>
              <a:rPr lang="fr-FR" dirty="0">
                <a:solidFill>
                  <a:schemeClr val="tx1"/>
                </a:solidFill>
              </a:rPr>
              <a:t> Micheline PHAM</a:t>
            </a:r>
            <a:endParaRPr lang="en-GB" dirty="0">
              <a:solidFill>
                <a:schemeClr val="tx1"/>
              </a:solidFill>
            </a:endParaRPr>
          </a:p>
          <a:p>
            <a:pPr algn="ctr"/>
            <a:r>
              <a:rPr lang="fr-FR" sz="1800" dirty="0"/>
              <a:t>Ingénieure de recherche santé-climat-environnement</a:t>
            </a:r>
          </a:p>
          <a:p>
            <a:pPr algn="ctr"/>
            <a:endParaRPr lang="fr-FR" sz="1800" i="1" dirty="0"/>
          </a:p>
        </p:txBody>
      </p:sp>
      <p:sp>
        <p:nvSpPr>
          <p:cNvPr id="4" name="ZoneTexte 3"/>
          <p:cNvSpPr txBox="1"/>
          <p:nvPr/>
        </p:nvSpPr>
        <p:spPr>
          <a:xfrm>
            <a:off x="4882492" y="6318504"/>
            <a:ext cx="3200363" cy="369332"/>
          </a:xfrm>
          <a:prstGeom prst="rect">
            <a:avLst/>
          </a:prstGeom>
          <a:noFill/>
        </p:spPr>
        <p:txBody>
          <a:bodyPr wrap="none" rtlCol="0">
            <a:spAutoFit/>
          </a:bodyPr>
          <a:lstStyle/>
          <a:p>
            <a:r>
              <a:rPr lang="fr-FR" dirty="0" err="1">
                <a:solidFill>
                  <a:schemeClr val="bg1">
                    <a:lumMod val="65000"/>
                  </a:schemeClr>
                </a:solidFill>
              </a:rPr>
              <a:t>micheline.pham@bio.ens.psl.eu</a:t>
            </a:r>
            <a:endParaRPr lang="en-GB" dirty="0">
              <a:solidFill>
                <a:schemeClr val="bg1">
                  <a:lumMod val="65000"/>
                </a:schemeClr>
              </a:solidFill>
            </a:endParaRPr>
          </a:p>
        </p:txBody>
      </p:sp>
      <p:sp>
        <p:nvSpPr>
          <p:cNvPr id="6" name="Espace réservé du numéro de diapositive 5"/>
          <p:cNvSpPr>
            <a:spLocks noGrp="1"/>
          </p:cNvSpPr>
          <p:nvPr>
            <p:ph type="sldNum" sz="quarter" idx="12"/>
          </p:nvPr>
        </p:nvSpPr>
        <p:spPr/>
        <p:txBody>
          <a:bodyPr/>
          <a:lstStyle/>
          <a:p>
            <a:fld id="{761EC66C-5E5D-400C-B71B-3985800C0813}" type="slidenum">
              <a:rPr lang="en-GB" smtClean="0"/>
              <a:t>1</a:t>
            </a:fld>
            <a:endParaRPr lang="en-GB"/>
          </a:p>
        </p:txBody>
      </p:sp>
      <p:pic>
        <p:nvPicPr>
          <p:cNvPr id="9" name="Image 8"/>
          <p:cNvPicPr/>
          <p:nvPr/>
        </p:nvPicPr>
        <p:blipFill>
          <a:blip r:embed="rId3" cstate="print">
            <a:extLst>
              <a:ext uri="{28A0092B-C50C-407E-A947-70E740481C1C}">
                <a14:useLocalDpi xmlns:a14="http://schemas.microsoft.com/office/drawing/2010/main" val="0"/>
              </a:ext>
            </a:extLst>
          </a:blip>
          <a:stretch>
            <a:fillRect/>
          </a:stretch>
        </p:blipFill>
        <p:spPr>
          <a:xfrm>
            <a:off x="586569" y="5021657"/>
            <a:ext cx="1531620" cy="743585"/>
          </a:xfrm>
          <a:prstGeom prst="rect">
            <a:avLst/>
          </a:prstGeom>
        </p:spPr>
      </p:pic>
      <p:pic>
        <p:nvPicPr>
          <p:cNvPr id="12" name="Image 11" descr="https://www.bio.ens.psl.eu/depbio/squelettes/img/IBENS_logo_link.png"/>
          <p:cNvPicPr/>
          <p:nvPr/>
        </p:nvPicPr>
        <p:blipFill>
          <a:blip r:embed="rId4">
            <a:extLst>
              <a:ext uri="{28A0092B-C50C-407E-A947-70E740481C1C}">
                <a14:useLocalDpi xmlns:a14="http://schemas.microsoft.com/office/drawing/2010/main" val="0"/>
              </a:ext>
            </a:extLst>
          </a:blip>
          <a:srcRect/>
          <a:stretch>
            <a:fillRect/>
          </a:stretch>
        </p:blipFill>
        <p:spPr bwMode="auto">
          <a:xfrm>
            <a:off x="697059" y="5850920"/>
            <a:ext cx="1310640" cy="762000"/>
          </a:xfrm>
          <a:prstGeom prst="rect">
            <a:avLst/>
          </a:prstGeom>
          <a:noFill/>
          <a:ln>
            <a:noFill/>
          </a:ln>
        </p:spPr>
      </p:pic>
      <p:pic>
        <p:nvPicPr>
          <p:cNvPr id="8" name="Image 7">
            <a:extLst>
              <a:ext uri="{FF2B5EF4-FFF2-40B4-BE49-F238E27FC236}">
                <a16:creationId xmlns:a16="http://schemas.microsoft.com/office/drawing/2014/main" id="{41894B82-90CA-4B4E-AB7A-9A73EECDC8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09224" y="5759585"/>
            <a:ext cx="2282911" cy="743585"/>
          </a:xfrm>
          <a:prstGeom prst="rect">
            <a:avLst/>
          </a:prstGeom>
        </p:spPr>
      </p:pic>
      <p:sp>
        <p:nvSpPr>
          <p:cNvPr id="15" name="Titre 1">
            <a:extLst>
              <a:ext uri="{FF2B5EF4-FFF2-40B4-BE49-F238E27FC236}">
                <a16:creationId xmlns:a16="http://schemas.microsoft.com/office/drawing/2014/main" id="{BAEB521C-3A8E-1E4F-A34F-137D8A8926E5}"/>
              </a:ext>
            </a:extLst>
          </p:cNvPr>
          <p:cNvSpPr>
            <a:spLocks noGrp="1"/>
          </p:cNvSpPr>
          <p:nvPr/>
        </p:nvSpPr>
        <p:spPr>
          <a:xfrm>
            <a:off x="664870" y="3252850"/>
            <a:ext cx="11254152" cy="1255554"/>
          </a:xfrm>
          <a:prstGeom prst="rect">
            <a:avLst/>
          </a:prstGeom>
          <a:ln>
            <a:noFill/>
          </a:ln>
        </p:spPr>
        <p:style>
          <a:lnRef idx="2">
            <a:schemeClr val="dk1"/>
          </a:lnRef>
          <a:fillRef idx="1">
            <a:schemeClr val="lt1"/>
          </a:fillRef>
          <a:effectRef idx="0">
            <a:schemeClr val="dk1"/>
          </a:effectRef>
          <a:fontRef idx="minor">
            <a:schemeClr val="dk1"/>
          </a:fontRef>
        </p:style>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nSpc>
                <a:spcPct val="100000"/>
              </a:lnSpc>
            </a:pPr>
            <a:r>
              <a:rPr lang="fr-FR" sz="4800" b="1" i="1" dirty="0">
                <a:solidFill>
                  <a:schemeClr val="accent1">
                    <a:lumMod val="75000"/>
                  </a:schemeClr>
                </a:solidFill>
                <a:latin typeface="+mj-lt"/>
                <a:ea typeface="+mj-ea"/>
                <a:cs typeface="+mj-cs"/>
              </a:rPr>
              <a:t>Action climatique et santé : une même urgence, des bénéfices partagés</a:t>
            </a:r>
          </a:p>
        </p:txBody>
      </p:sp>
      <p:pic>
        <p:nvPicPr>
          <p:cNvPr id="19" name="Image 18">
            <a:extLst>
              <a:ext uri="{FF2B5EF4-FFF2-40B4-BE49-F238E27FC236}">
                <a16:creationId xmlns:a16="http://schemas.microsoft.com/office/drawing/2014/main" id="{685C59D3-89EA-4B18-9417-AC07FC559822}"/>
              </a:ext>
            </a:extLst>
          </p:cNvPr>
          <p:cNvPicPr>
            <a:picLocks noChangeAspect="1"/>
          </p:cNvPicPr>
          <p:nvPr/>
        </p:nvPicPr>
        <p:blipFill>
          <a:blip r:embed="rId6"/>
          <a:stretch>
            <a:fillRect/>
          </a:stretch>
        </p:blipFill>
        <p:spPr>
          <a:xfrm>
            <a:off x="4513254" y="731102"/>
            <a:ext cx="3557385" cy="1999084"/>
          </a:xfrm>
          <a:prstGeom prst="rect">
            <a:avLst/>
          </a:prstGeom>
        </p:spPr>
      </p:pic>
      <p:sp>
        <p:nvSpPr>
          <p:cNvPr id="2" name="ZoneTexte 1">
            <a:extLst>
              <a:ext uri="{FF2B5EF4-FFF2-40B4-BE49-F238E27FC236}">
                <a16:creationId xmlns:a16="http://schemas.microsoft.com/office/drawing/2014/main" id="{BE6155EE-1D98-4057-8BB9-47EAA33CD939}"/>
              </a:ext>
            </a:extLst>
          </p:cNvPr>
          <p:cNvSpPr txBox="1"/>
          <p:nvPr/>
        </p:nvSpPr>
        <p:spPr>
          <a:xfrm>
            <a:off x="4214648" y="189186"/>
            <a:ext cx="3681970" cy="369332"/>
          </a:xfrm>
          <a:prstGeom prst="rect">
            <a:avLst/>
          </a:prstGeom>
          <a:noFill/>
        </p:spPr>
        <p:txBody>
          <a:bodyPr wrap="none" rtlCol="0">
            <a:spAutoFit/>
          </a:bodyPr>
          <a:lstStyle/>
          <a:p>
            <a:r>
              <a:rPr lang="fr-FR" dirty="0">
                <a:solidFill>
                  <a:schemeClr val="bg1">
                    <a:lumMod val="50000"/>
                  </a:schemeClr>
                </a:solidFill>
              </a:rPr>
              <a:t>Congrès de médecine interne Rennes</a:t>
            </a:r>
          </a:p>
        </p:txBody>
      </p:sp>
      <p:pic>
        <p:nvPicPr>
          <p:cNvPr id="16" name="Google Shape;125;p6">
            <a:extLst>
              <a:ext uri="{FF2B5EF4-FFF2-40B4-BE49-F238E27FC236}">
                <a16:creationId xmlns:a16="http://schemas.microsoft.com/office/drawing/2014/main" id="{8ECD3147-6AA1-49B8-AA08-0196C460DDBA}"/>
              </a:ext>
            </a:extLst>
          </p:cNvPr>
          <p:cNvPicPr preferRelativeResize="0">
            <a:picLocks noChangeAspect="1"/>
          </p:cNvPicPr>
          <p:nvPr/>
        </p:nvPicPr>
        <p:blipFill rotWithShape="1">
          <a:blip r:embed="rId7" cstate="print">
            <a:alphaModFix/>
            <a:extLst>
              <a:ext uri="{28A0092B-C50C-407E-A947-70E740481C1C}">
                <a14:useLocalDpi xmlns:a14="http://schemas.microsoft.com/office/drawing/2010/main"/>
              </a:ext>
            </a:extLst>
          </a:blip>
          <a:srcRect/>
          <a:stretch/>
        </p:blipFill>
        <p:spPr>
          <a:xfrm>
            <a:off x="8518788" y="746447"/>
            <a:ext cx="3038337" cy="1975366"/>
          </a:xfrm>
          <a:prstGeom prst="rect">
            <a:avLst/>
          </a:prstGeom>
          <a:noFill/>
          <a:ln>
            <a:noFill/>
          </a:ln>
        </p:spPr>
      </p:pic>
      <p:pic>
        <p:nvPicPr>
          <p:cNvPr id="18" name="Picture 2" descr="How to make infrastructure more resilient against climate change | ASCE">
            <a:extLst>
              <a:ext uri="{FF2B5EF4-FFF2-40B4-BE49-F238E27FC236}">
                <a16:creationId xmlns:a16="http://schemas.microsoft.com/office/drawing/2014/main" id="{BB4BE4B6-78D0-4B3B-AAC1-406EB0880EF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0488" y="690677"/>
            <a:ext cx="3557386" cy="201572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Qui sommes-nous? - Santé mondiale 2030">
            <a:extLst>
              <a:ext uri="{FF2B5EF4-FFF2-40B4-BE49-F238E27FC236}">
                <a16:creationId xmlns:a16="http://schemas.microsoft.com/office/drawing/2014/main" id="{BCD20FD5-D809-8D51-7982-E99DA2FEA14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264880" y="4223664"/>
            <a:ext cx="1627255" cy="1627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0875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8CFA720-479C-48AB-8526-DCD55E41008A}"/>
              </a:ext>
            </a:extLst>
          </p:cNvPr>
          <p:cNvSpPr>
            <a:spLocks noGrp="1"/>
          </p:cNvSpPr>
          <p:nvPr>
            <p:ph type="title"/>
          </p:nvPr>
        </p:nvSpPr>
        <p:spPr>
          <a:xfrm>
            <a:off x="838199" y="197977"/>
            <a:ext cx="11068665" cy="1325563"/>
          </a:xfrm>
        </p:spPr>
        <p:txBody>
          <a:bodyPr>
            <a:normAutofit/>
          </a:bodyPr>
          <a:lstStyle/>
          <a:p>
            <a:r>
              <a:rPr lang="fr-FR" sz="4400" b="1" dirty="0">
                <a:solidFill>
                  <a:schemeClr val="accent1"/>
                </a:solidFill>
              </a:rPr>
              <a:t>Les différentes options de dé</a:t>
            </a:r>
            <a:r>
              <a:rPr lang="fr-FR" b="1" dirty="0">
                <a:solidFill>
                  <a:schemeClr val="accent1"/>
                </a:solidFill>
              </a:rPr>
              <a:t>carbonation ne sont pas équivalentes pour la santé</a:t>
            </a:r>
          </a:p>
        </p:txBody>
      </p:sp>
      <p:sp>
        <p:nvSpPr>
          <p:cNvPr id="4" name="Espace réservé du numéro de diapositive 3">
            <a:extLst>
              <a:ext uri="{FF2B5EF4-FFF2-40B4-BE49-F238E27FC236}">
                <a16:creationId xmlns:a16="http://schemas.microsoft.com/office/drawing/2014/main" id="{90E9D6A2-AC63-4925-8772-A5708152E5C0}"/>
              </a:ext>
            </a:extLst>
          </p:cNvPr>
          <p:cNvSpPr>
            <a:spLocks noGrp="1"/>
          </p:cNvSpPr>
          <p:nvPr>
            <p:ph type="sldNum" sz="quarter" idx="12"/>
          </p:nvPr>
        </p:nvSpPr>
        <p:spPr/>
        <p:txBody>
          <a:bodyPr/>
          <a:lstStyle/>
          <a:p>
            <a:fld id="{761EC66C-5E5D-400C-B71B-3985800C0813}" type="slidenum">
              <a:rPr lang="en-GB" smtClean="0"/>
              <a:t>10</a:t>
            </a:fld>
            <a:endParaRPr lang="en-GB"/>
          </a:p>
        </p:txBody>
      </p:sp>
      <p:pic>
        <p:nvPicPr>
          <p:cNvPr id="6" name="Image 5">
            <a:extLst>
              <a:ext uri="{FF2B5EF4-FFF2-40B4-BE49-F238E27FC236}">
                <a16:creationId xmlns:a16="http://schemas.microsoft.com/office/drawing/2014/main" id="{15724AF9-5568-4810-851C-75DFB147A42E}"/>
              </a:ext>
            </a:extLst>
          </p:cNvPr>
          <p:cNvPicPr>
            <a:picLocks noChangeAspect="1"/>
          </p:cNvPicPr>
          <p:nvPr/>
        </p:nvPicPr>
        <p:blipFill rotWithShape="1">
          <a:blip r:embed="rId2">
            <a:extLst>
              <a:ext uri="{28A0092B-C50C-407E-A947-70E740481C1C}">
                <a14:useLocalDpi xmlns:a14="http://schemas.microsoft.com/office/drawing/2010/main" val="0"/>
              </a:ext>
            </a:extLst>
          </a:blip>
          <a:srcRect b="54565"/>
          <a:stretch/>
        </p:blipFill>
        <p:spPr>
          <a:xfrm>
            <a:off x="2516144" y="4295089"/>
            <a:ext cx="7005672" cy="2227077"/>
          </a:xfrm>
          <a:prstGeom prst="rect">
            <a:avLst/>
          </a:prstGeom>
        </p:spPr>
      </p:pic>
      <p:pic>
        <p:nvPicPr>
          <p:cNvPr id="7" name="Image 6">
            <a:extLst>
              <a:ext uri="{FF2B5EF4-FFF2-40B4-BE49-F238E27FC236}">
                <a16:creationId xmlns:a16="http://schemas.microsoft.com/office/drawing/2014/main" id="{68D05284-0E7E-4CF7-B129-0052AF593FDB}"/>
              </a:ext>
            </a:extLst>
          </p:cNvPr>
          <p:cNvPicPr>
            <a:picLocks noChangeAspect="1"/>
          </p:cNvPicPr>
          <p:nvPr/>
        </p:nvPicPr>
        <p:blipFill rotWithShape="1">
          <a:blip r:embed="rId2">
            <a:extLst>
              <a:ext uri="{28A0092B-C50C-407E-A947-70E740481C1C}">
                <a14:useLocalDpi xmlns:a14="http://schemas.microsoft.com/office/drawing/2010/main" val="0"/>
              </a:ext>
            </a:extLst>
          </a:blip>
          <a:srcRect t="93815"/>
          <a:stretch/>
        </p:blipFill>
        <p:spPr>
          <a:xfrm>
            <a:off x="2143000" y="6522167"/>
            <a:ext cx="8436941" cy="365125"/>
          </a:xfrm>
          <a:prstGeom prst="rect">
            <a:avLst/>
          </a:prstGeom>
        </p:spPr>
      </p:pic>
      <p:pic>
        <p:nvPicPr>
          <p:cNvPr id="12" name="Graphique 21" descr="Cyclisme avec un remplissage uni">
            <a:extLst>
              <a:ext uri="{FF2B5EF4-FFF2-40B4-BE49-F238E27FC236}">
                <a16:creationId xmlns:a16="http://schemas.microsoft.com/office/drawing/2014/main" id="{62810829-8FD4-4CB4-BCF7-1EDB60F3E0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35380" y="5057556"/>
            <a:ext cx="288621" cy="288621"/>
          </a:xfrm>
          <a:prstGeom prst="rect">
            <a:avLst/>
          </a:prstGeom>
        </p:spPr>
      </p:pic>
      <p:pic>
        <p:nvPicPr>
          <p:cNvPr id="13" name="Graphique 21" descr="Cyclisme avec un remplissage uni">
            <a:extLst>
              <a:ext uri="{FF2B5EF4-FFF2-40B4-BE49-F238E27FC236}">
                <a16:creationId xmlns:a16="http://schemas.microsoft.com/office/drawing/2014/main" id="{B545CEC7-6DE5-4073-9011-4C9E6ACD404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060244" y="5362355"/>
            <a:ext cx="288621" cy="288621"/>
          </a:xfrm>
          <a:prstGeom prst="rect">
            <a:avLst/>
          </a:prstGeom>
        </p:spPr>
      </p:pic>
      <p:pic>
        <p:nvPicPr>
          <p:cNvPr id="14" name="Graphique 21" descr="Cyclisme avec un remplissage uni">
            <a:extLst>
              <a:ext uri="{FF2B5EF4-FFF2-40B4-BE49-F238E27FC236}">
                <a16:creationId xmlns:a16="http://schemas.microsoft.com/office/drawing/2014/main" id="{0D6D89B9-982C-4AEE-AC9F-B820A44CB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95355" y="4752757"/>
            <a:ext cx="288621" cy="288621"/>
          </a:xfrm>
          <a:prstGeom prst="rect">
            <a:avLst/>
          </a:prstGeom>
        </p:spPr>
      </p:pic>
      <p:pic>
        <p:nvPicPr>
          <p:cNvPr id="15" name="Graphique 21" descr="Cyclisme avec un remplissage uni">
            <a:extLst>
              <a:ext uri="{FF2B5EF4-FFF2-40B4-BE49-F238E27FC236}">
                <a16:creationId xmlns:a16="http://schemas.microsoft.com/office/drawing/2014/main" id="{E0CB0C81-1D25-4AE3-B9BB-EBAFD3967B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77505" y="5506666"/>
            <a:ext cx="288621" cy="288621"/>
          </a:xfrm>
          <a:prstGeom prst="rect">
            <a:avLst/>
          </a:prstGeom>
        </p:spPr>
      </p:pic>
      <p:pic>
        <p:nvPicPr>
          <p:cNvPr id="17" name="Image 16">
            <a:extLst>
              <a:ext uri="{FF2B5EF4-FFF2-40B4-BE49-F238E27FC236}">
                <a16:creationId xmlns:a16="http://schemas.microsoft.com/office/drawing/2014/main" id="{17F3F35D-EAD1-4646-A18B-1204D1D944EA}"/>
              </a:ext>
            </a:extLst>
          </p:cNvPr>
          <p:cNvPicPr>
            <a:picLocks noChangeAspect="1"/>
          </p:cNvPicPr>
          <p:nvPr/>
        </p:nvPicPr>
        <p:blipFill>
          <a:blip r:embed="rId5"/>
          <a:stretch>
            <a:fillRect/>
          </a:stretch>
        </p:blipFill>
        <p:spPr>
          <a:xfrm>
            <a:off x="8610600" y="1907834"/>
            <a:ext cx="3412561" cy="1085054"/>
          </a:xfrm>
          <a:prstGeom prst="rect">
            <a:avLst/>
          </a:prstGeom>
        </p:spPr>
      </p:pic>
      <p:pic>
        <p:nvPicPr>
          <p:cNvPr id="18" name="Picture 2" descr="Image">
            <a:extLst>
              <a:ext uri="{FF2B5EF4-FFF2-40B4-BE49-F238E27FC236}">
                <a16:creationId xmlns:a16="http://schemas.microsoft.com/office/drawing/2014/main" id="{B0E1446B-659F-4495-8A35-F46C6B011A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970" y="1663123"/>
            <a:ext cx="2551549" cy="1699372"/>
          </a:xfrm>
          <a:prstGeom prst="rect">
            <a:avLst/>
          </a:prstGeom>
          <a:noFill/>
          <a:extLst>
            <a:ext uri="{909E8E84-426E-40DD-AFC4-6F175D3DCCD1}">
              <a14:hiddenFill xmlns:a14="http://schemas.microsoft.com/office/drawing/2010/main">
                <a:solidFill>
                  <a:srgbClr val="FFFFFF"/>
                </a:solidFill>
              </a14:hiddenFill>
            </a:ext>
          </a:extLst>
        </p:spPr>
      </p:pic>
      <p:sp>
        <p:nvSpPr>
          <p:cNvPr id="19" name="ZoneTexte 18">
            <a:extLst>
              <a:ext uri="{FF2B5EF4-FFF2-40B4-BE49-F238E27FC236}">
                <a16:creationId xmlns:a16="http://schemas.microsoft.com/office/drawing/2014/main" id="{72FAD3F5-C36E-4EFE-9F71-E68EAD137F5B}"/>
              </a:ext>
            </a:extLst>
          </p:cNvPr>
          <p:cNvSpPr txBox="1"/>
          <p:nvPr/>
        </p:nvSpPr>
        <p:spPr>
          <a:xfrm>
            <a:off x="8519498" y="6583304"/>
            <a:ext cx="2834302" cy="307777"/>
          </a:xfrm>
          <a:prstGeom prst="rect">
            <a:avLst/>
          </a:prstGeom>
          <a:noFill/>
        </p:spPr>
        <p:txBody>
          <a:bodyPr wrap="none" rtlCol="0">
            <a:spAutoFit/>
          </a:bodyPr>
          <a:lstStyle/>
          <a:p>
            <a:r>
              <a:rPr lang="fr-FR" sz="1400" dirty="0" err="1">
                <a:solidFill>
                  <a:schemeClr val="bg1">
                    <a:lumMod val="75000"/>
                  </a:schemeClr>
                </a:solidFill>
              </a:rPr>
              <a:t>Moutet</a:t>
            </a:r>
            <a:r>
              <a:rPr lang="fr-FR" sz="1400" dirty="0">
                <a:solidFill>
                  <a:schemeClr val="bg1">
                    <a:lumMod val="75000"/>
                  </a:schemeClr>
                </a:solidFill>
              </a:rPr>
              <a:t> et al, </a:t>
            </a:r>
            <a:r>
              <a:rPr lang="fr-FR" sz="1400" i="1" dirty="0">
                <a:solidFill>
                  <a:schemeClr val="bg1">
                    <a:lumMod val="75000"/>
                  </a:schemeClr>
                </a:solidFill>
              </a:rPr>
              <a:t>Env. </a:t>
            </a:r>
            <a:r>
              <a:rPr lang="fr-FR" sz="1400" i="1" dirty="0" err="1">
                <a:solidFill>
                  <a:schemeClr val="bg1">
                    <a:lumMod val="75000"/>
                  </a:schemeClr>
                </a:solidFill>
              </a:rPr>
              <a:t>Res</a:t>
            </a:r>
            <a:r>
              <a:rPr lang="fr-FR" sz="1400" i="1" dirty="0">
                <a:solidFill>
                  <a:schemeClr val="bg1">
                    <a:lumMod val="75000"/>
                  </a:schemeClr>
                </a:solidFill>
              </a:rPr>
              <a:t>. </a:t>
            </a:r>
            <a:r>
              <a:rPr lang="fr-FR" sz="1400" i="1" dirty="0" err="1">
                <a:solidFill>
                  <a:schemeClr val="bg1">
                    <a:lumMod val="75000"/>
                  </a:schemeClr>
                </a:solidFill>
              </a:rPr>
              <a:t>Health</a:t>
            </a:r>
            <a:r>
              <a:rPr lang="fr-FR" sz="1400" i="1" dirty="0">
                <a:solidFill>
                  <a:schemeClr val="bg1">
                    <a:lumMod val="75000"/>
                  </a:schemeClr>
                </a:solidFill>
              </a:rPr>
              <a:t>, 2024</a:t>
            </a:r>
            <a:endParaRPr lang="fr-FR" sz="1400" dirty="0">
              <a:solidFill>
                <a:schemeClr val="bg1">
                  <a:lumMod val="75000"/>
                </a:schemeClr>
              </a:solidFill>
            </a:endParaRPr>
          </a:p>
        </p:txBody>
      </p:sp>
      <p:pic>
        <p:nvPicPr>
          <p:cNvPr id="16" name="Image 15">
            <a:extLst>
              <a:ext uri="{FF2B5EF4-FFF2-40B4-BE49-F238E27FC236}">
                <a16:creationId xmlns:a16="http://schemas.microsoft.com/office/drawing/2014/main" id="{322C2CFB-57A4-416F-9053-E6715B59BB46}"/>
              </a:ext>
            </a:extLst>
          </p:cNvPr>
          <p:cNvPicPr>
            <a:picLocks noChangeAspect="1"/>
          </p:cNvPicPr>
          <p:nvPr/>
        </p:nvPicPr>
        <p:blipFill>
          <a:blip r:embed="rId7"/>
          <a:stretch>
            <a:fillRect/>
          </a:stretch>
        </p:blipFill>
        <p:spPr>
          <a:xfrm>
            <a:off x="2131289" y="3118928"/>
            <a:ext cx="7929422" cy="1206397"/>
          </a:xfrm>
          <a:prstGeom prst="rect">
            <a:avLst/>
          </a:prstGeom>
        </p:spPr>
      </p:pic>
      <p:pic>
        <p:nvPicPr>
          <p:cNvPr id="3" name="Image 2">
            <a:extLst>
              <a:ext uri="{FF2B5EF4-FFF2-40B4-BE49-F238E27FC236}">
                <a16:creationId xmlns:a16="http://schemas.microsoft.com/office/drawing/2014/main" id="{2BE4290B-27B0-400B-2534-A662268E6620}"/>
              </a:ext>
            </a:extLst>
          </p:cNvPr>
          <p:cNvPicPr>
            <a:picLocks noChangeAspect="1"/>
          </p:cNvPicPr>
          <p:nvPr/>
        </p:nvPicPr>
        <p:blipFill>
          <a:blip r:embed="rId8"/>
          <a:stretch>
            <a:fillRect/>
          </a:stretch>
        </p:blipFill>
        <p:spPr>
          <a:xfrm>
            <a:off x="3510511" y="1540647"/>
            <a:ext cx="4192315" cy="1520090"/>
          </a:xfrm>
          <a:prstGeom prst="rect">
            <a:avLst/>
          </a:prstGeom>
        </p:spPr>
      </p:pic>
    </p:spTree>
    <p:extLst>
      <p:ext uri="{BB962C8B-B14F-4D97-AF65-F5344CB8AC3E}">
        <p14:creationId xmlns:p14="http://schemas.microsoft.com/office/powerpoint/2010/main" val="15409356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6DB689C-36C1-4E64-9967-3BFAFBE67EF5}" type="slidenum">
              <a:rPr lang="fr-FR" smtClean="0"/>
              <a:t>11</a:t>
            </a:fld>
            <a:endParaRPr lang="fr-FR"/>
          </a:p>
        </p:txBody>
      </p:sp>
      <p:sp>
        <p:nvSpPr>
          <p:cNvPr id="7" name="ZoneTexte 6"/>
          <p:cNvSpPr txBox="1"/>
          <p:nvPr/>
        </p:nvSpPr>
        <p:spPr>
          <a:xfrm>
            <a:off x="8242980" y="6595831"/>
            <a:ext cx="2834302" cy="307777"/>
          </a:xfrm>
          <a:prstGeom prst="rect">
            <a:avLst/>
          </a:prstGeom>
          <a:noFill/>
        </p:spPr>
        <p:txBody>
          <a:bodyPr wrap="none" rtlCol="0">
            <a:spAutoFit/>
          </a:bodyPr>
          <a:lstStyle/>
          <a:p>
            <a:r>
              <a:rPr lang="fr-FR" sz="1400" dirty="0" err="1">
                <a:solidFill>
                  <a:schemeClr val="bg1">
                    <a:lumMod val="75000"/>
                  </a:schemeClr>
                </a:solidFill>
              </a:rPr>
              <a:t>Moutet</a:t>
            </a:r>
            <a:r>
              <a:rPr lang="fr-FR" sz="1400" dirty="0">
                <a:solidFill>
                  <a:schemeClr val="bg1">
                    <a:lumMod val="75000"/>
                  </a:schemeClr>
                </a:solidFill>
              </a:rPr>
              <a:t> et al, </a:t>
            </a:r>
            <a:r>
              <a:rPr lang="fr-FR" sz="1400" i="1" dirty="0">
                <a:solidFill>
                  <a:schemeClr val="bg1">
                    <a:lumMod val="75000"/>
                  </a:schemeClr>
                </a:solidFill>
              </a:rPr>
              <a:t>Env. </a:t>
            </a:r>
            <a:r>
              <a:rPr lang="fr-FR" sz="1400" i="1" dirty="0" err="1">
                <a:solidFill>
                  <a:schemeClr val="bg1">
                    <a:lumMod val="75000"/>
                  </a:schemeClr>
                </a:solidFill>
              </a:rPr>
              <a:t>Res</a:t>
            </a:r>
            <a:r>
              <a:rPr lang="fr-FR" sz="1400" i="1" dirty="0">
                <a:solidFill>
                  <a:schemeClr val="bg1">
                    <a:lumMod val="75000"/>
                  </a:schemeClr>
                </a:solidFill>
              </a:rPr>
              <a:t>. </a:t>
            </a:r>
            <a:r>
              <a:rPr lang="fr-FR" sz="1400" i="1" dirty="0" err="1">
                <a:solidFill>
                  <a:schemeClr val="bg1">
                    <a:lumMod val="75000"/>
                  </a:schemeClr>
                </a:solidFill>
              </a:rPr>
              <a:t>Health</a:t>
            </a:r>
            <a:r>
              <a:rPr lang="fr-FR" sz="1400" i="1" dirty="0">
                <a:solidFill>
                  <a:schemeClr val="bg1">
                    <a:lumMod val="75000"/>
                  </a:schemeClr>
                </a:solidFill>
              </a:rPr>
              <a:t>, 2024</a:t>
            </a:r>
            <a:endParaRPr lang="fr-FR" sz="1400" dirty="0">
              <a:solidFill>
                <a:schemeClr val="bg1">
                  <a:lumMod val="75000"/>
                </a:schemeClr>
              </a:solidFill>
            </a:endParaRPr>
          </a:p>
        </p:txBody>
      </p:sp>
      <p:sp>
        <p:nvSpPr>
          <p:cNvPr id="8" name="ZoneTexte 7"/>
          <p:cNvSpPr txBox="1"/>
          <p:nvPr/>
        </p:nvSpPr>
        <p:spPr>
          <a:xfrm>
            <a:off x="1281866" y="3577523"/>
            <a:ext cx="1542553" cy="307777"/>
          </a:xfrm>
          <a:prstGeom prst="rect">
            <a:avLst/>
          </a:prstGeom>
          <a:noFill/>
        </p:spPr>
        <p:txBody>
          <a:bodyPr wrap="square" rtlCol="0">
            <a:spAutoFit/>
          </a:bodyPr>
          <a:lstStyle/>
          <a:p>
            <a:r>
              <a:rPr lang="fr-FR" sz="1400" i="1" dirty="0">
                <a:solidFill>
                  <a:schemeClr val="bg1">
                    <a:lumMod val="50000"/>
                  </a:schemeClr>
                </a:solidFill>
              </a:rPr>
              <a:t>Décès prévenus</a:t>
            </a:r>
          </a:p>
        </p:txBody>
      </p:sp>
      <p:sp>
        <p:nvSpPr>
          <p:cNvPr id="10" name="ZoneTexte 9"/>
          <p:cNvSpPr txBox="1"/>
          <p:nvPr/>
        </p:nvSpPr>
        <p:spPr>
          <a:xfrm>
            <a:off x="1281866" y="5277465"/>
            <a:ext cx="1542553" cy="523220"/>
          </a:xfrm>
          <a:prstGeom prst="rect">
            <a:avLst/>
          </a:prstGeom>
          <a:noFill/>
        </p:spPr>
        <p:txBody>
          <a:bodyPr wrap="square" rtlCol="0">
            <a:spAutoFit/>
          </a:bodyPr>
          <a:lstStyle/>
          <a:p>
            <a:r>
              <a:rPr lang="fr-FR" sz="1400" i="1" dirty="0">
                <a:solidFill>
                  <a:schemeClr val="bg1">
                    <a:lumMod val="50000"/>
                  </a:schemeClr>
                </a:solidFill>
              </a:rPr>
              <a:t>Coûts intangibles de santé évités</a:t>
            </a:r>
          </a:p>
        </p:txBody>
      </p:sp>
      <p:grpSp>
        <p:nvGrpSpPr>
          <p:cNvPr id="3" name="Groupe 2">
            <a:extLst>
              <a:ext uri="{FF2B5EF4-FFF2-40B4-BE49-F238E27FC236}">
                <a16:creationId xmlns:a16="http://schemas.microsoft.com/office/drawing/2014/main" id="{EE132ABC-A240-466C-91DF-139C89562632}"/>
              </a:ext>
            </a:extLst>
          </p:cNvPr>
          <p:cNvGrpSpPr/>
          <p:nvPr/>
        </p:nvGrpSpPr>
        <p:grpSpPr>
          <a:xfrm>
            <a:off x="3011233" y="2818094"/>
            <a:ext cx="6168110" cy="3931626"/>
            <a:chOff x="3099979" y="2893499"/>
            <a:chExt cx="6168110" cy="3931626"/>
          </a:xfrm>
        </p:grpSpPr>
        <p:pic>
          <p:nvPicPr>
            <p:cNvPr id="13" name="Picture 2" descr="fig_5">
              <a:extLst>
                <a:ext uri="{FF2B5EF4-FFF2-40B4-BE49-F238E27FC236}">
                  <a16:creationId xmlns:a16="http://schemas.microsoft.com/office/drawing/2014/main" id="{C4DC7B24-7AFD-4410-9A5B-E70D271E493C}"/>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8968"/>
            <a:stretch/>
          </p:blipFill>
          <p:spPr bwMode="auto">
            <a:xfrm>
              <a:off x="3099979" y="2893499"/>
              <a:ext cx="6154021" cy="393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fig_5">
              <a:extLst>
                <a:ext uri="{FF2B5EF4-FFF2-40B4-BE49-F238E27FC236}">
                  <a16:creationId xmlns:a16="http://schemas.microsoft.com/office/drawing/2014/main" id="{24B5B974-949F-47E8-ABC6-05A4A7778B6B}"/>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69771"/>
            <a:stretch/>
          </p:blipFill>
          <p:spPr bwMode="auto">
            <a:xfrm>
              <a:off x="3099979" y="2968313"/>
              <a:ext cx="6168110" cy="1677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itre 1">
            <a:extLst>
              <a:ext uri="{FF2B5EF4-FFF2-40B4-BE49-F238E27FC236}">
                <a16:creationId xmlns:a16="http://schemas.microsoft.com/office/drawing/2014/main" id="{07C41810-8D63-4F93-BCFE-21F089CE4F61}"/>
              </a:ext>
            </a:extLst>
          </p:cNvPr>
          <p:cNvSpPr>
            <a:spLocks noGrp="1"/>
          </p:cNvSpPr>
          <p:nvPr>
            <p:ph type="title"/>
          </p:nvPr>
        </p:nvSpPr>
        <p:spPr>
          <a:xfrm>
            <a:off x="838199" y="197977"/>
            <a:ext cx="11068665" cy="1325563"/>
          </a:xfrm>
        </p:spPr>
        <p:txBody>
          <a:bodyPr>
            <a:normAutofit/>
          </a:bodyPr>
          <a:lstStyle/>
          <a:p>
            <a:r>
              <a:rPr lang="fr-FR" sz="4400" b="1" dirty="0">
                <a:solidFill>
                  <a:schemeClr val="accent1"/>
                </a:solidFill>
              </a:rPr>
              <a:t>Les différentes options de dé</a:t>
            </a:r>
            <a:r>
              <a:rPr lang="fr-FR" b="1" dirty="0">
                <a:solidFill>
                  <a:schemeClr val="accent1"/>
                </a:solidFill>
              </a:rPr>
              <a:t>carbonation ne sont pas équivalentes pour la santé</a:t>
            </a:r>
          </a:p>
        </p:txBody>
      </p:sp>
      <p:pic>
        <p:nvPicPr>
          <p:cNvPr id="16" name="Image 15">
            <a:extLst>
              <a:ext uri="{FF2B5EF4-FFF2-40B4-BE49-F238E27FC236}">
                <a16:creationId xmlns:a16="http://schemas.microsoft.com/office/drawing/2014/main" id="{688FE7E5-8DAC-457A-B39A-8EB53ED75F4F}"/>
              </a:ext>
            </a:extLst>
          </p:cNvPr>
          <p:cNvPicPr>
            <a:picLocks noChangeAspect="1"/>
          </p:cNvPicPr>
          <p:nvPr/>
        </p:nvPicPr>
        <p:blipFill>
          <a:blip r:embed="rId3"/>
          <a:stretch>
            <a:fillRect/>
          </a:stretch>
        </p:blipFill>
        <p:spPr>
          <a:xfrm>
            <a:off x="1904463" y="1612082"/>
            <a:ext cx="7631601" cy="1161086"/>
          </a:xfrm>
          <a:prstGeom prst="rect">
            <a:avLst/>
          </a:prstGeom>
        </p:spPr>
      </p:pic>
    </p:spTree>
    <p:extLst>
      <p:ext uri="{BB962C8B-B14F-4D97-AF65-F5344CB8AC3E}">
        <p14:creationId xmlns:p14="http://schemas.microsoft.com/office/powerpoint/2010/main" val="3218857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8447A-4FFC-DC2F-C756-2378670ECDD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155EAF3-597C-CB0C-35C9-786F00FDF8B4}"/>
              </a:ext>
            </a:extLst>
          </p:cNvPr>
          <p:cNvSpPr>
            <a:spLocks noGrp="1"/>
          </p:cNvSpPr>
          <p:nvPr>
            <p:ph type="title"/>
          </p:nvPr>
        </p:nvSpPr>
        <p:spPr/>
        <p:txBody>
          <a:bodyPr>
            <a:normAutofit/>
          </a:bodyPr>
          <a:lstStyle/>
          <a:p>
            <a:r>
              <a:rPr lang="fr-FR" b="1" dirty="0">
                <a:solidFill>
                  <a:schemeClr val="accent5"/>
                </a:solidFill>
              </a:rPr>
              <a:t>Principaux résultats du rapport Santé mondiale 2030</a:t>
            </a:r>
          </a:p>
        </p:txBody>
      </p:sp>
      <p:sp>
        <p:nvSpPr>
          <p:cNvPr id="3" name="Espace réservé du texte 2">
            <a:extLst>
              <a:ext uri="{FF2B5EF4-FFF2-40B4-BE49-F238E27FC236}">
                <a16:creationId xmlns:a16="http://schemas.microsoft.com/office/drawing/2014/main" id="{0B3F6FC5-49EE-3019-E1E0-23626EB41F85}"/>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42596A23-3CDF-B384-B44E-61C98CFF20E8}"/>
              </a:ext>
            </a:extLst>
          </p:cNvPr>
          <p:cNvSpPr>
            <a:spLocks noGrp="1"/>
          </p:cNvSpPr>
          <p:nvPr>
            <p:ph type="sldNum" sz="quarter" idx="12"/>
          </p:nvPr>
        </p:nvSpPr>
        <p:spPr/>
        <p:txBody>
          <a:bodyPr/>
          <a:lstStyle/>
          <a:p>
            <a:fld id="{761EC66C-5E5D-400C-B71B-3985800C0813}" type="slidenum">
              <a:rPr lang="en-GB" smtClean="0"/>
              <a:t>2</a:t>
            </a:fld>
            <a:endParaRPr lang="en-GB"/>
          </a:p>
        </p:txBody>
      </p:sp>
    </p:spTree>
    <p:extLst>
      <p:ext uri="{BB962C8B-B14F-4D97-AF65-F5344CB8AC3E}">
        <p14:creationId xmlns:p14="http://schemas.microsoft.com/office/powerpoint/2010/main" val="3596916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EB2E9-4206-80EE-CF50-B89C29E72692}"/>
            </a:ext>
          </a:extLst>
        </p:cNvPr>
        <p:cNvGrpSpPr/>
        <p:nvPr/>
      </p:nvGrpSpPr>
      <p:grpSpPr>
        <a:xfrm>
          <a:off x="0" y="0"/>
          <a:ext cx="0" cy="0"/>
          <a:chOff x="0" y="0"/>
          <a:chExt cx="0" cy="0"/>
        </a:xfrm>
      </p:grpSpPr>
      <p:sp>
        <p:nvSpPr>
          <p:cNvPr id="14" name="Titre 13">
            <a:extLst>
              <a:ext uri="{FF2B5EF4-FFF2-40B4-BE49-F238E27FC236}">
                <a16:creationId xmlns:a16="http://schemas.microsoft.com/office/drawing/2014/main" id="{7F2B9CBA-F857-907A-6B75-21DCF1D9602C}"/>
              </a:ext>
            </a:extLst>
          </p:cNvPr>
          <p:cNvSpPr>
            <a:spLocks noGrp="1"/>
          </p:cNvSpPr>
          <p:nvPr>
            <p:ph type="title"/>
          </p:nvPr>
        </p:nvSpPr>
        <p:spPr/>
        <p:txBody>
          <a:bodyPr/>
          <a:lstStyle/>
          <a:p>
            <a:r>
              <a:rPr lang="fr-FR" dirty="0">
                <a:solidFill>
                  <a:schemeClr val="accent1"/>
                </a:solidFill>
              </a:rPr>
              <a:t>Des </a:t>
            </a:r>
            <a:r>
              <a:rPr lang="fr-FR" dirty="0" err="1">
                <a:solidFill>
                  <a:schemeClr val="accent1"/>
                </a:solidFill>
              </a:rPr>
              <a:t>co</a:t>
            </a:r>
            <a:r>
              <a:rPr lang="fr-FR" dirty="0">
                <a:solidFill>
                  <a:schemeClr val="accent1"/>
                </a:solidFill>
              </a:rPr>
              <a:t>-bénéfices sanitaires documentés à l’échelle mondiale</a:t>
            </a:r>
          </a:p>
        </p:txBody>
      </p:sp>
      <p:pic>
        <p:nvPicPr>
          <p:cNvPr id="15" name="Image 14">
            <a:extLst>
              <a:ext uri="{FF2B5EF4-FFF2-40B4-BE49-F238E27FC236}">
                <a16:creationId xmlns:a16="http://schemas.microsoft.com/office/drawing/2014/main" id="{83FCF0BA-87C2-13B6-2996-68C3CD4D9FE3}"/>
              </a:ext>
            </a:extLst>
          </p:cNvPr>
          <p:cNvPicPr>
            <a:picLocks noChangeAspect="1"/>
          </p:cNvPicPr>
          <p:nvPr/>
        </p:nvPicPr>
        <p:blipFill>
          <a:blip r:embed="rId3"/>
          <a:stretch>
            <a:fillRect/>
          </a:stretch>
        </p:blipFill>
        <p:spPr>
          <a:xfrm>
            <a:off x="602673" y="1690688"/>
            <a:ext cx="3445962" cy="4955886"/>
          </a:xfrm>
          <a:prstGeom prst="rect">
            <a:avLst/>
          </a:prstGeom>
        </p:spPr>
      </p:pic>
      <p:pic>
        <p:nvPicPr>
          <p:cNvPr id="16" name="Image 15">
            <a:extLst>
              <a:ext uri="{FF2B5EF4-FFF2-40B4-BE49-F238E27FC236}">
                <a16:creationId xmlns:a16="http://schemas.microsoft.com/office/drawing/2014/main" id="{377B0AAB-098D-A0D0-1891-223DD3D1A236}"/>
              </a:ext>
            </a:extLst>
          </p:cNvPr>
          <p:cNvPicPr>
            <a:picLocks noChangeAspect="1"/>
          </p:cNvPicPr>
          <p:nvPr/>
        </p:nvPicPr>
        <p:blipFill>
          <a:blip r:embed="rId4"/>
          <a:stretch>
            <a:fillRect/>
          </a:stretch>
        </p:blipFill>
        <p:spPr>
          <a:xfrm>
            <a:off x="4257167" y="2281048"/>
            <a:ext cx="7772400" cy="3775165"/>
          </a:xfrm>
          <a:prstGeom prst="rect">
            <a:avLst/>
          </a:prstGeom>
        </p:spPr>
      </p:pic>
      <p:sp>
        <p:nvSpPr>
          <p:cNvPr id="2" name="ZoneTexte 1">
            <a:extLst>
              <a:ext uri="{FF2B5EF4-FFF2-40B4-BE49-F238E27FC236}">
                <a16:creationId xmlns:a16="http://schemas.microsoft.com/office/drawing/2014/main" id="{EA10807E-73CF-5FB9-6181-2D1A8E32A26D}"/>
              </a:ext>
            </a:extLst>
          </p:cNvPr>
          <p:cNvSpPr txBox="1"/>
          <p:nvPr/>
        </p:nvSpPr>
        <p:spPr>
          <a:xfrm>
            <a:off x="4621696" y="6351104"/>
            <a:ext cx="2795637" cy="369332"/>
          </a:xfrm>
          <a:prstGeom prst="rect">
            <a:avLst/>
          </a:prstGeom>
          <a:noFill/>
        </p:spPr>
        <p:txBody>
          <a:bodyPr wrap="none" rtlCol="0">
            <a:spAutoFit/>
          </a:bodyPr>
          <a:lstStyle/>
          <a:p>
            <a:r>
              <a:rPr lang="fr-FR" dirty="0"/>
              <a:t>Source : </a:t>
            </a:r>
            <a:r>
              <a:rPr lang="fr-FR" dirty="0" err="1"/>
              <a:t>Moutet</a:t>
            </a:r>
            <a:r>
              <a:rPr lang="fr-FR" dirty="0"/>
              <a:t> et al., 2024</a:t>
            </a:r>
          </a:p>
        </p:txBody>
      </p:sp>
    </p:spTree>
    <p:extLst>
      <p:ext uri="{BB962C8B-B14F-4D97-AF65-F5344CB8AC3E}">
        <p14:creationId xmlns:p14="http://schemas.microsoft.com/office/powerpoint/2010/main" val="986697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918B9-3D2C-B23B-3343-E7E7984BEB24}"/>
            </a:ext>
          </a:extLst>
        </p:cNvPr>
        <p:cNvGrpSpPr/>
        <p:nvPr/>
      </p:nvGrpSpPr>
      <p:grpSpPr>
        <a:xfrm>
          <a:off x="0" y="0"/>
          <a:ext cx="0" cy="0"/>
          <a:chOff x="0" y="0"/>
          <a:chExt cx="0" cy="0"/>
        </a:xfrm>
      </p:grpSpPr>
      <p:sp>
        <p:nvSpPr>
          <p:cNvPr id="14" name="Titre 13">
            <a:extLst>
              <a:ext uri="{FF2B5EF4-FFF2-40B4-BE49-F238E27FC236}">
                <a16:creationId xmlns:a16="http://schemas.microsoft.com/office/drawing/2014/main" id="{EE796511-CFA1-079C-E2F3-76AC3B65FE53}"/>
              </a:ext>
            </a:extLst>
          </p:cNvPr>
          <p:cNvSpPr>
            <a:spLocks noGrp="1"/>
          </p:cNvSpPr>
          <p:nvPr>
            <p:ph type="title"/>
          </p:nvPr>
        </p:nvSpPr>
        <p:spPr/>
        <p:txBody>
          <a:bodyPr/>
          <a:lstStyle/>
          <a:p>
            <a:r>
              <a:rPr lang="fr-FR" dirty="0">
                <a:solidFill>
                  <a:schemeClr val="accent1"/>
                </a:solidFill>
              </a:rPr>
              <a:t>Des </a:t>
            </a:r>
            <a:r>
              <a:rPr lang="fr-FR" dirty="0" err="1">
                <a:solidFill>
                  <a:schemeClr val="accent1"/>
                </a:solidFill>
              </a:rPr>
              <a:t>co</a:t>
            </a:r>
            <a:r>
              <a:rPr lang="fr-FR" dirty="0">
                <a:solidFill>
                  <a:schemeClr val="accent1"/>
                </a:solidFill>
              </a:rPr>
              <a:t>-bénéfices sanitaires documentés à l’échelle mondiale</a:t>
            </a:r>
          </a:p>
        </p:txBody>
      </p:sp>
      <p:pic>
        <p:nvPicPr>
          <p:cNvPr id="2" name="Image 1">
            <a:extLst>
              <a:ext uri="{FF2B5EF4-FFF2-40B4-BE49-F238E27FC236}">
                <a16:creationId xmlns:a16="http://schemas.microsoft.com/office/drawing/2014/main" id="{AEB971C8-2762-4463-A1A6-F2A7CA409F96}"/>
              </a:ext>
            </a:extLst>
          </p:cNvPr>
          <p:cNvPicPr>
            <a:picLocks noChangeAspect="1"/>
          </p:cNvPicPr>
          <p:nvPr/>
        </p:nvPicPr>
        <p:blipFill>
          <a:blip r:embed="rId3"/>
          <a:stretch>
            <a:fillRect/>
          </a:stretch>
        </p:blipFill>
        <p:spPr>
          <a:xfrm>
            <a:off x="315012" y="1784957"/>
            <a:ext cx="7243979" cy="4596990"/>
          </a:xfrm>
          <a:prstGeom prst="rect">
            <a:avLst/>
          </a:prstGeom>
        </p:spPr>
      </p:pic>
      <p:sp>
        <p:nvSpPr>
          <p:cNvPr id="3" name="ZoneTexte 2">
            <a:extLst>
              <a:ext uri="{FF2B5EF4-FFF2-40B4-BE49-F238E27FC236}">
                <a16:creationId xmlns:a16="http://schemas.microsoft.com/office/drawing/2014/main" id="{23F133B1-618C-F4E9-9A84-5A374515FC61}"/>
              </a:ext>
            </a:extLst>
          </p:cNvPr>
          <p:cNvSpPr txBox="1"/>
          <p:nvPr/>
        </p:nvSpPr>
        <p:spPr>
          <a:xfrm>
            <a:off x="7947104" y="1784957"/>
            <a:ext cx="3255264" cy="3139321"/>
          </a:xfrm>
          <a:prstGeom prst="rect">
            <a:avLst/>
          </a:prstGeom>
          <a:noFill/>
          <a:ln w="6350">
            <a:solidFill>
              <a:srgbClr val="00B0F0"/>
            </a:solidFill>
          </a:ln>
        </p:spPr>
        <p:txBody>
          <a:bodyPr wrap="square" rtlCol="0">
            <a:spAutoFit/>
          </a:bodyPr>
          <a:lstStyle/>
          <a:p>
            <a:r>
              <a:rPr lang="fr-FR" dirty="0"/>
              <a:t>Résultats :</a:t>
            </a:r>
          </a:p>
          <a:p>
            <a:pPr marL="285750" indent="-285750">
              <a:buFontTx/>
              <a:buChar char="-"/>
            </a:pPr>
            <a:r>
              <a:rPr lang="fr-FR" dirty="0"/>
              <a:t>La moitié des scénarios de neutralité carbone étudiée permet une réduction 1,5% de la mortalité </a:t>
            </a:r>
          </a:p>
          <a:p>
            <a:pPr marL="285750" indent="-285750">
              <a:buFontTx/>
              <a:buChar char="-"/>
            </a:pPr>
            <a:r>
              <a:rPr lang="fr-FR" dirty="0"/>
              <a:t>Evaluation économique : sur 14 études qui ont conduit une analyse coût-bénéfices </a:t>
            </a:r>
            <a:r>
              <a:rPr lang="fr-FR" dirty="0">
                <a:solidFill>
                  <a:schemeClr val="accent1"/>
                </a:solidFill>
                <a:sym typeface="Wingdings" pitchFamily="2" charset="2"/>
              </a:rPr>
              <a:t> 85% sont rentables, c’est-à-dire que l’action coûte moins chère que l’inaction</a:t>
            </a:r>
            <a:endParaRPr lang="en-GB" dirty="0">
              <a:solidFill>
                <a:schemeClr val="accent1"/>
              </a:solidFill>
            </a:endParaRPr>
          </a:p>
        </p:txBody>
      </p:sp>
    </p:spTree>
    <p:extLst>
      <p:ext uri="{BB962C8B-B14F-4D97-AF65-F5344CB8AC3E}">
        <p14:creationId xmlns:p14="http://schemas.microsoft.com/office/powerpoint/2010/main" val="3300013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134D6-60BD-E2E0-7E2B-4DCED1F6A17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F4DF048-2A3C-AA4C-1F24-F715BF25138F}"/>
              </a:ext>
            </a:extLst>
          </p:cNvPr>
          <p:cNvSpPr>
            <a:spLocks noGrp="1"/>
          </p:cNvSpPr>
          <p:nvPr>
            <p:ph type="title"/>
          </p:nvPr>
        </p:nvSpPr>
        <p:spPr/>
        <p:txBody>
          <a:bodyPr>
            <a:normAutofit/>
          </a:bodyPr>
          <a:lstStyle/>
          <a:p>
            <a:r>
              <a:rPr lang="fr-FR" b="1" dirty="0">
                <a:solidFill>
                  <a:schemeClr val="accent5"/>
                </a:solidFill>
              </a:rPr>
              <a:t>Déclinaison des </a:t>
            </a:r>
            <a:r>
              <a:rPr lang="fr-FR" b="1" dirty="0" err="1">
                <a:solidFill>
                  <a:schemeClr val="accent5"/>
                </a:solidFill>
              </a:rPr>
              <a:t>co</a:t>
            </a:r>
            <a:r>
              <a:rPr lang="fr-FR" b="1" dirty="0">
                <a:solidFill>
                  <a:schemeClr val="accent5"/>
                </a:solidFill>
              </a:rPr>
              <a:t>-bénéfices sanitaires par secteur d’activité et déterminant de la santé</a:t>
            </a:r>
          </a:p>
        </p:txBody>
      </p:sp>
      <p:sp>
        <p:nvSpPr>
          <p:cNvPr id="3" name="Espace réservé du texte 2">
            <a:extLst>
              <a:ext uri="{FF2B5EF4-FFF2-40B4-BE49-F238E27FC236}">
                <a16:creationId xmlns:a16="http://schemas.microsoft.com/office/drawing/2014/main" id="{71B726C3-A38F-665C-6D09-6B9459837CD2}"/>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452D07C1-F78E-F8D0-20AC-5EBF76F3C7AB}"/>
              </a:ext>
            </a:extLst>
          </p:cNvPr>
          <p:cNvSpPr>
            <a:spLocks noGrp="1"/>
          </p:cNvSpPr>
          <p:nvPr>
            <p:ph type="sldNum" sz="quarter" idx="12"/>
          </p:nvPr>
        </p:nvSpPr>
        <p:spPr/>
        <p:txBody>
          <a:bodyPr/>
          <a:lstStyle/>
          <a:p>
            <a:fld id="{761EC66C-5E5D-400C-B71B-3985800C0813}" type="slidenum">
              <a:rPr lang="en-GB" smtClean="0"/>
              <a:t>5</a:t>
            </a:fld>
            <a:endParaRPr lang="en-GB"/>
          </a:p>
        </p:txBody>
      </p:sp>
    </p:spTree>
    <p:extLst>
      <p:ext uri="{BB962C8B-B14F-4D97-AF65-F5344CB8AC3E}">
        <p14:creationId xmlns:p14="http://schemas.microsoft.com/office/powerpoint/2010/main" val="26264187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5370E-300B-137B-F3F7-94EB158B811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DFD2096-B76F-A69F-06F1-31BEF0A3C058}"/>
              </a:ext>
            </a:extLst>
          </p:cNvPr>
          <p:cNvSpPr>
            <a:spLocks noGrp="1"/>
          </p:cNvSpPr>
          <p:nvPr>
            <p:ph type="title"/>
          </p:nvPr>
        </p:nvSpPr>
        <p:spPr>
          <a:xfrm>
            <a:off x="423228" y="136525"/>
            <a:ext cx="10515600" cy="1325563"/>
          </a:xfrm>
        </p:spPr>
        <p:txBody>
          <a:bodyPr>
            <a:normAutofit/>
          </a:bodyPr>
          <a:lstStyle/>
          <a:p>
            <a:r>
              <a:rPr lang="fr-FR" sz="3600" dirty="0">
                <a:solidFill>
                  <a:schemeClr val="accent1"/>
                </a:solidFill>
              </a:rPr>
              <a:t>Bénéfices climatiques et sanitaires partagés</a:t>
            </a:r>
          </a:p>
        </p:txBody>
      </p:sp>
      <p:sp>
        <p:nvSpPr>
          <p:cNvPr id="7" name="Espace réservé du numéro de diapositive 6">
            <a:extLst>
              <a:ext uri="{FF2B5EF4-FFF2-40B4-BE49-F238E27FC236}">
                <a16:creationId xmlns:a16="http://schemas.microsoft.com/office/drawing/2014/main" id="{4652B67D-6F3D-7B99-4525-1D8630D2337F}"/>
              </a:ext>
            </a:extLst>
          </p:cNvPr>
          <p:cNvSpPr>
            <a:spLocks noGrp="1"/>
          </p:cNvSpPr>
          <p:nvPr>
            <p:ph type="sldNum" sz="quarter" idx="12"/>
          </p:nvPr>
        </p:nvSpPr>
        <p:spPr/>
        <p:txBody>
          <a:bodyPr/>
          <a:lstStyle/>
          <a:p>
            <a:fld id="{0FFED5D7-3859-4012-BC6F-8571A4F76658}" type="slidenum">
              <a:rPr lang="fr-FR" smtClean="0"/>
              <a:t>6</a:t>
            </a:fld>
            <a:endParaRPr lang="fr-FR"/>
          </a:p>
        </p:txBody>
      </p:sp>
      <p:sp>
        <p:nvSpPr>
          <p:cNvPr id="9" name="Espace réservé du texte 4">
            <a:extLst>
              <a:ext uri="{FF2B5EF4-FFF2-40B4-BE49-F238E27FC236}">
                <a16:creationId xmlns:a16="http://schemas.microsoft.com/office/drawing/2014/main" id="{6962F64A-C0F1-9E4A-22B9-50528093B151}"/>
              </a:ext>
            </a:extLst>
          </p:cNvPr>
          <p:cNvSpPr txBox="1">
            <a:spLocks/>
          </p:cNvSpPr>
          <p:nvPr/>
        </p:nvSpPr>
        <p:spPr>
          <a:xfrm>
            <a:off x="4628103" y="3802840"/>
            <a:ext cx="3826428" cy="82391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FR" dirty="0"/>
              <a:t>Secteur Transport</a:t>
            </a:r>
          </a:p>
        </p:txBody>
      </p:sp>
      <p:pic>
        <p:nvPicPr>
          <p:cNvPr id="17" name="Image 16">
            <a:extLst>
              <a:ext uri="{FF2B5EF4-FFF2-40B4-BE49-F238E27FC236}">
                <a16:creationId xmlns:a16="http://schemas.microsoft.com/office/drawing/2014/main" id="{01A64BF7-51E2-BDDC-DF6C-A6E19CAF28CD}"/>
              </a:ext>
            </a:extLst>
          </p:cNvPr>
          <p:cNvPicPr>
            <a:picLocks noChangeAspect="1"/>
          </p:cNvPicPr>
          <p:nvPr/>
        </p:nvPicPr>
        <p:blipFill>
          <a:blip r:embed="rId2"/>
          <a:stretch>
            <a:fillRect/>
          </a:stretch>
        </p:blipFill>
        <p:spPr>
          <a:xfrm>
            <a:off x="3260910" y="1237139"/>
            <a:ext cx="5670179" cy="5344160"/>
          </a:xfrm>
          <a:prstGeom prst="rect">
            <a:avLst/>
          </a:prstGeom>
        </p:spPr>
      </p:pic>
      <p:sp>
        <p:nvSpPr>
          <p:cNvPr id="24" name="Flèche vers la droite 23">
            <a:extLst>
              <a:ext uri="{FF2B5EF4-FFF2-40B4-BE49-F238E27FC236}">
                <a16:creationId xmlns:a16="http://schemas.microsoft.com/office/drawing/2014/main" id="{189DE5DD-8345-1341-6AE9-D851D27F2D6F}"/>
              </a:ext>
            </a:extLst>
          </p:cNvPr>
          <p:cNvSpPr/>
          <p:nvPr/>
        </p:nvSpPr>
        <p:spPr>
          <a:xfrm rot="9505663">
            <a:off x="7866534" y="2152004"/>
            <a:ext cx="1005840" cy="511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Flèche vers la droite 24">
            <a:extLst>
              <a:ext uri="{FF2B5EF4-FFF2-40B4-BE49-F238E27FC236}">
                <a16:creationId xmlns:a16="http://schemas.microsoft.com/office/drawing/2014/main" id="{798A1DB8-3E87-304D-BD3B-BEF489DDF61D}"/>
              </a:ext>
            </a:extLst>
          </p:cNvPr>
          <p:cNvSpPr/>
          <p:nvPr/>
        </p:nvSpPr>
        <p:spPr>
          <a:xfrm rot="12070377">
            <a:off x="7951610" y="5051967"/>
            <a:ext cx="1005840" cy="511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Flèche vers la droite 25">
            <a:extLst>
              <a:ext uri="{FF2B5EF4-FFF2-40B4-BE49-F238E27FC236}">
                <a16:creationId xmlns:a16="http://schemas.microsoft.com/office/drawing/2014/main" id="{25AD747E-B368-AE1A-CC97-855D070F51DA}"/>
              </a:ext>
            </a:extLst>
          </p:cNvPr>
          <p:cNvSpPr/>
          <p:nvPr/>
        </p:nvSpPr>
        <p:spPr>
          <a:xfrm rot="731254">
            <a:off x="3802849" y="2641119"/>
            <a:ext cx="1005840" cy="511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extLst>
              <a:ext uri="{FF2B5EF4-FFF2-40B4-BE49-F238E27FC236}">
                <a16:creationId xmlns:a16="http://schemas.microsoft.com/office/drawing/2014/main" id="{BF4D8C5C-2C23-A9FC-2393-45C7A77FB6E3}"/>
              </a:ext>
            </a:extLst>
          </p:cNvPr>
          <p:cNvSpPr txBox="1"/>
          <p:nvPr/>
        </p:nvSpPr>
        <p:spPr>
          <a:xfrm>
            <a:off x="224656" y="1693386"/>
            <a:ext cx="3255264" cy="2062103"/>
          </a:xfrm>
          <a:prstGeom prst="rect">
            <a:avLst/>
          </a:prstGeom>
          <a:noFill/>
          <a:ln w="6350">
            <a:solidFill>
              <a:srgbClr val="00B0F0"/>
            </a:solidFill>
          </a:ln>
        </p:spPr>
        <p:txBody>
          <a:bodyPr wrap="square" rtlCol="0">
            <a:spAutoFit/>
          </a:bodyPr>
          <a:lstStyle/>
          <a:p>
            <a:r>
              <a:rPr lang="fr-FR" sz="1600" dirty="0"/>
              <a:t>Secteur AFOLU (Agriculture, </a:t>
            </a:r>
            <a:r>
              <a:rPr lang="fr-FR" sz="1600" dirty="0" err="1"/>
              <a:t>Forestry</a:t>
            </a:r>
            <a:r>
              <a:rPr lang="fr-FR" sz="1600" dirty="0"/>
              <a:t> and </a:t>
            </a:r>
            <a:r>
              <a:rPr lang="fr-FR" sz="1600" dirty="0" err="1"/>
              <a:t>Other</a:t>
            </a:r>
            <a:r>
              <a:rPr lang="fr-FR" sz="1600" dirty="0"/>
              <a:t> Land Use)</a:t>
            </a:r>
            <a:endParaRPr lang="en-GB" sz="1600" dirty="0">
              <a:solidFill>
                <a:schemeClr val="accent1">
                  <a:lumMod val="75000"/>
                </a:schemeClr>
              </a:solidFill>
            </a:endParaRPr>
          </a:p>
          <a:p>
            <a:pPr marL="285750" indent="-285750">
              <a:buFont typeface="Wingdings" pitchFamily="2" charset="2"/>
              <a:buChar char="è"/>
            </a:pPr>
            <a:r>
              <a:rPr lang="en-GB" sz="1600" dirty="0">
                <a:solidFill>
                  <a:schemeClr val="accent1">
                    <a:lumMod val="75000"/>
                  </a:schemeClr>
                </a:solidFill>
                <a:sym typeface="Wingdings" pitchFamily="2" charset="2"/>
              </a:rPr>
              <a:t>Agit sur </a:t>
            </a:r>
            <a:r>
              <a:rPr lang="en-GB" sz="1600" dirty="0" err="1">
                <a:solidFill>
                  <a:schemeClr val="accent1">
                    <a:lumMod val="75000"/>
                  </a:schemeClr>
                </a:solidFill>
                <a:sym typeface="Wingdings" pitchFamily="2" charset="2"/>
              </a:rPr>
              <a:t>l’alimentation</a:t>
            </a:r>
            <a:r>
              <a:rPr lang="en-GB" sz="1600" dirty="0">
                <a:solidFill>
                  <a:schemeClr val="accent1">
                    <a:lumMod val="75000"/>
                  </a:schemeClr>
                </a:solidFill>
                <a:sym typeface="Wingdings" pitchFamily="2" charset="2"/>
              </a:rPr>
              <a:t> </a:t>
            </a:r>
            <a:r>
              <a:rPr lang="en-GB" sz="1600" dirty="0" err="1">
                <a:solidFill>
                  <a:schemeClr val="accent1">
                    <a:lumMod val="75000"/>
                  </a:schemeClr>
                </a:solidFill>
                <a:sym typeface="Wingdings" pitchFamily="2" charset="2"/>
              </a:rPr>
              <a:t>comme</a:t>
            </a:r>
            <a:r>
              <a:rPr lang="en-GB" sz="1600" dirty="0">
                <a:solidFill>
                  <a:schemeClr val="accent1">
                    <a:lumMod val="75000"/>
                  </a:schemeClr>
                </a:solidFill>
                <a:sym typeface="Wingdings" pitchFamily="2" charset="2"/>
              </a:rPr>
              <a:t> determinant de la santé</a:t>
            </a:r>
          </a:p>
          <a:p>
            <a:pPr marL="285750" indent="-285750">
              <a:buFont typeface="Wingdings" pitchFamily="2" charset="2"/>
              <a:buChar char="è"/>
            </a:pPr>
            <a:r>
              <a:rPr lang="fr-FR" sz="1600" dirty="0"/>
              <a:t>L’adoption de régimes de santé planétaire pourrait prévenir 15 millions de décès dans le monde par an (EAT Lancet, 2025)</a:t>
            </a:r>
          </a:p>
        </p:txBody>
      </p:sp>
      <p:sp>
        <p:nvSpPr>
          <p:cNvPr id="28" name="ZoneTexte 27">
            <a:extLst>
              <a:ext uri="{FF2B5EF4-FFF2-40B4-BE49-F238E27FC236}">
                <a16:creationId xmlns:a16="http://schemas.microsoft.com/office/drawing/2014/main" id="{8A4BB0E4-A1A0-9084-E51F-8E38E4CAE02A}"/>
              </a:ext>
            </a:extLst>
          </p:cNvPr>
          <p:cNvSpPr txBox="1"/>
          <p:nvPr/>
        </p:nvSpPr>
        <p:spPr>
          <a:xfrm>
            <a:off x="9015783" y="617315"/>
            <a:ext cx="2871831" cy="3046988"/>
          </a:xfrm>
          <a:prstGeom prst="rect">
            <a:avLst/>
          </a:prstGeom>
          <a:noFill/>
          <a:ln w="6350">
            <a:solidFill>
              <a:srgbClr val="00B0F0"/>
            </a:solidFill>
          </a:ln>
        </p:spPr>
        <p:txBody>
          <a:bodyPr wrap="square" rtlCol="0">
            <a:spAutoFit/>
          </a:bodyPr>
          <a:lstStyle/>
          <a:p>
            <a:r>
              <a:rPr lang="fr-FR" sz="1600" dirty="0"/>
              <a:t>Secteur Energie (combustion énergies fossiles)</a:t>
            </a:r>
            <a:endParaRPr lang="en-GB" sz="1600" dirty="0">
              <a:solidFill>
                <a:schemeClr val="accent1">
                  <a:lumMod val="75000"/>
                </a:schemeClr>
              </a:solidFill>
            </a:endParaRPr>
          </a:p>
          <a:p>
            <a:pPr marL="285750" indent="-285750">
              <a:buFont typeface="Wingdings" pitchFamily="2" charset="2"/>
              <a:buChar char="è"/>
            </a:pPr>
            <a:r>
              <a:rPr lang="en-GB" sz="1600" dirty="0">
                <a:solidFill>
                  <a:schemeClr val="accent1">
                    <a:lumMod val="75000"/>
                  </a:schemeClr>
                </a:solidFill>
                <a:sym typeface="Wingdings" pitchFamily="2" charset="2"/>
              </a:rPr>
              <a:t>Agit sur la </a:t>
            </a:r>
            <a:r>
              <a:rPr lang="en-GB" sz="1600" dirty="0" err="1">
                <a:solidFill>
                  <a:schemeClr val="accent1">
                    <a:lumMod val="75000"/>
                  </a:schemeClr>
                </a:solidFill>
                <a:sym typeface="Wingdings" pitchFamily="2" charset="2"/>
              </a:rPr>
              <a:t>qualité</a:t>
            </a:r>
            <a:r>
              <a:rPr lang="en-GB" sz="1600" dirty="0">
                <a:solidFill>
                  <a:schemeClr val="accent1">
                    <a:lumMod val="75000"/>
                  </a:schemeClr>
                </a:solidFill>
                <a:sym typeface="Wingdings" pitchFamily="2" charset="2"/>
              </a:rPr>
              <a:t> de </a:t>
            </a:r>
            <a:r>
              <a:rPr lang="en-GB" sz="1600" dirty="0" err="1">
                <a:solidFill>
                  <a:schemeClr val="accent1">
                    <a:lumMod val="75000"/>
                  </a:schemeClr>
                </a:solidFill>
                <a:sym typeface="Wingdings" pitchFamily="2" charset="2"/>
              </a:rPr>
              <a:t>l’air</a:t>
            </a:r>
            <a:r>
              <a:rPr lang="en-GB" sz="1600" dirty="0">
                <a:solidFill>
                  <a:schemeClr val="accent1">
                    <a:lumMod val="75000"/>
                  </a:schemeClr>
                </a:solidFill>
                <a:sym typeface="Wingdings" pitchFamily="2" charset="2"/>
              </a:rPr>
              <a:t> </a:t>
            </a:r>
            <a:r>
              <a:rPr lang="en-GB" sz="1600" dirty="0" err="1">
                <a:solidFill>
                  <a:schemeClr val="accent1">
                    <a:lumMod val="75000"/>
                  </a:schemeClr>
                </a:solidFill>
                <a:sym typeface="Wingdings" pitchFamily="2" charset="2"/>
              </a:rPr>
              <a:t>comme</a:t>
            </a:r>
            <a:r>
              <a:rPr lang="en-GB" sz="1600" dirty="0">
                <a:solidFill>
                  <a:schemeClr val="accent1">
                    <a:lumMod val="75000"/>
                  </a:schemeClr>
                </a:solidFill>
                <a:sym typeface="Wingdings" pitchFamily="2" charset="2"/>
              </a:rPr>
              <a:t> determinant de la santé</a:t>
            </a:r>
          </a:p>
          <a:p>
            <a:pPr marL="285750" indent="-285750">
              <a:buFont typeface="Wingdings" pitchFamily="2" charset="2"/>
              <a:buChar char="è"/>
            </a:pPr>
            <a:r>
              <a:rPr lang="fr-FR" sz="1600" dirty="0">
                <a:sym typeface="Wingdings" pitchFamily="2" charset="2"/>
              </a:rPr>
              <a:t>La pollution atmosphérique liée à la combustion des énergies fossiles 5M de morts chez les + de 25 ans (</a:t>
            </a:r>
            <a:r>
              <a:rPr lang="fr-FR" sz="1600" dirty="0" err="1">
                <a:sym typeface="Wingdings" pitchFamily="2" charset="2"/>
              </a:rPr>
              <a:t>Lelieveld</a:t>
            </a:r>
            <a:r>
              <a:rPr lang="fr-FR" sz="1600" dirty="0">
                <a:sym typeface="Wingdings" pitchFamily="2" charset="2"/>
              </a:rPr>
              <a:t>, 2020) par an et dans le monde</a:t>
            </a:r>
          </a:p>
          <a:p>
            <a:pPr marL="285750" indent="-285750">
              <a:buFont typeface="Wingdings" pitchFamily="2" charset="2"/>
              <a:buChar char="è"/>
            </a:pPr>
            <a:endParaRPr lang="fr-FR" sz="1600" dirty="0"/>
          </a:p>
        </p:txBody>
      </p:sp>
      <p:sp>
        <p:nvSpPr>
          <p:cNvPr id="29" name="ZoneTexte 28">
            <a:extLst>
              <a:ext uri="{FF2B5EF4-FFF2-40B4-BE49-F238E27FC236}">
                <a16:creationId xmlns:a16="http://schemas.microsoft.com/office/drawing/2014/main" id="{1C327D2F-991A-3B14-674A-29DD2C0A76C2}"/>
              </a:ext>
            </a:extLst>
          </p:cNvPr>
          <p:cNvSpPr txBox="1"/>
          <p:nvPr/>
        </p:nvSpPr>
        <p:spPr>
          <a:xfrm>
            <a:off x="8936736" y="4294450"/>
            <a:ext cx="3030607" cy="2062103"/>
          </a:xfrm>
          <a:prstGeom prst="rect">
            <a:avLst/>
          </a:prstGeom>
          <a:noFill/>
          <a:ln w="6350">
            <a:solidFill>
              <a:srgbClr val="00B0F0"/>
            </a:solidFill>
          </a:ln>
        </p:spPr>
        <p:txBody>
          <a:bodyPr wrap="square" rtlCol="0">
            <a:spAutoFit/>
          </a:bodyPr>
          <a:lstStyle/>
          <a:p>
            <a:r>
              <a:rPr lang="fr-FR" sz="1600" dirty="0"/>
              <a:t>Secteur des Transports</a:t>
            </a:r>
            <a:endParaRPr lang="en-GB" sz="1600" dirty="0">
              <a:solidFill>
                <a:schemeClr val="accent1">
                  <a:lumMod val="75000"/>
                </a:schemeClr>
              </a:solidFill>
            </a:endParaRPr>
          </a:p>
          <a:p>
            <a:pPr marL="285750" indent="-285750">
              <a:buFont typeface="Wingdings" pitchFamily="2" charset="2"/>
              <a:buChar char="è"/>
            </a:pPr>
            <a:r>
              <a:rPr lang="en-GB" sz="1600" dirty="0">
                <a:solidFill>
                  <a:schemeClr val="accent1">
                    <a:lumMod val="75000"/>
                  </a:schemeClr>
                </a:solidFill>
                <a:sym typeface="Wingdings" pitchFamily="2" charset="2"/>
              </a:rPr>
              <a:t>Agit sur </a:t>
            </a:r>
            <a:r>
              <a:rPr lang="en-GB" sz="1600" dirty="0" err="1">
                <a:solidFill>
                  <a:schemeClr val="accent1">
                    <a:lumMod val="75000"/>
                  </a:schemeClr>
                </a:solidFill>
                <a:sym typeface="Wingdings" pitchFamily="2" charset="2"/>
              </a:rPr>
              <a:t>l’activité</a:t>
            </a:r>
            <a:r>
              <a:rPr lang="en-GB" sz="1600" dirty="0">
                <a:solidFill>
                  <a:schemeClr val="accent1">
                    <a:lumMod val="75000"/>
                  </a:schemeClr>
                </a:solidFill>
                <a:sym typeface="Wingdings" pitchFamily="2" charset="2"/>
              </a:rPr>
              <a:t> physique </a:t>
            </a:r>
            <a:r>
              <a:rPr lang="en-GB" sz="1600" dirty="0" err="1">
                <a:solidFill>
                  <a:schemeClr val="accent1">
                    <a:lumMod val="75000"/>
                  </a:schemeClr>
                </a:solidFill>
                <a:sym typeface="Wingdings" pitchFamily="2" charset="2"/>
              </a:rPr>
              <a:t>comme</a:t>
            </a:r>
            <a:r>
              <a:rPr lang="en-GB" sz="1600" dirty="0">
                <a:solidFill>
                  <a:schemeClr val="accent1">
                    <a:lumMod val="75000"/>
                  </a:schemeClr>
                </a:solidFill>
                <a:sym typeface="Wingdings" pitchFamily="2" charset="2"/>
              </a:rPr>
              <a:t> determinant de la santé</a:t>
            </a:r>
          </a:p>
          <a:p>
            <a:pPr marL="285750" indent="-285750">
              <a:buFont typeface="Wingdings" pitchFamily="2" charset="2"/>
              <a:buChar char="è"/>
            </a:pPr>
            <a:r>
              <a:rPr lang="fr-FR" sz="1600" dirty="0">
                <a:sym typeface="Wingdings" pitchFamily="2" charset="2"/>
              </a:rPr>
              <a:t>La mobilité active (marche et vélo) pourrait réduire de 15% de la mortalité chez les 40-74 ans (</a:t>
            </a:r>
            <a:r>
              <a:rPr lang="fr-FR" sz="1600" dirty="0" err="1"/>
              <a:t>Strain</a:t>
            </a:r>
            <a:r>
              <a:rPr lang="fr-FR" sz="1600" dirty="0"/>
              <a:t>, 2020)</a:t>
            </a:r>
          </a:p>
        </p:txBody>
      </p:sp>
      <p:sp>
        <p:nvSpPr>
          <p:cNvPr id="30" name="Flèche vers la droite 29">
            <a:extLst>
              <a:ext uri="{FF2B5EF4-FFF2-40B4-BE49-F238E27FC236}">
                <a16:creationId xmlns:a16="http://schemas.microsoft.com/office/drawing/2014/main" id="{BCF6149C-648A-7351-159A-A23A8B95F33D}"/>
              </a:ext>
            </a:extLst>
          </p:cNvPr>
          <p:cNvSpPr/>
          <p:nvPr/>
        </p:nvSpPr>
        <p:spPr>
          <a:xfrm rot="20005909">
            <a:off x="3821413" y="5694039"/>
            <a:ext cx="1005840" cy="511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ZoneTexte 30">
            <a:extLst>
              <a:ext uri="{FF2B5EF4-FFF2-40B4-BE49-F238E27FC236}">
                <a16:creationId xmlns:a16="http://schemas.microsoft.com/office/drawing/2014/main" id="{A1A4109F-851E-40EB-12F7-BD271F219F81}"/>
              </a:ext>
            </a:extLst>
          </p:cNvPr>
          <p:cNvSpPr txBox="1"/>
          <p:nvPr/>
        </p:nvSpPr>
        <p:spPr>
          <a:xfrm>
            <a:off x="165201" y="3986787"/>
            <a:ext cx="3467908" cy="2554545"/>
          </a:xfrm>
          <a:prstGeom prst="rect">
            <a:avLst/>
          </a:prstGeom>
          <a:noFill/>
          <a:ln w="6350">
            <a:solidFill>
              <a:srgbClr val="00B0F0"/>
            </a:solidFill>
          </a:ln>
        </p:spPr>
        <p:txBody>
          <a:bodyPr wrap="square" rtlCol="0">
            <a:spAutoFit/>
          </a:bodyPr>
          <a:lstStyle/>
          <a:p>
            <a:r>
              <a:rPr lang="fr-FR" sz="1600" dirty="0"/>
              <a:t>Secteur du Bâtiment</a:t>
            </a:r>
          </a:p>
          <a:p>
            <a:pPr marL="285750" indent="-285750">
              <a:buFont typeface="Wingdings" pitchFamily="2" charset="2"/>
              <a:buChar char="è"/>
            </a:pPr>
            <a:r>
              <a:rPr lang="en-GB" sz="1600" dirty="0">
                <a:solidFill>
                  <a:schemeClr val="accent1">
                    <a:lumMod val="75000"/>
                  </a:schemeClr>
                </a:solidFill>
                <a:sym typeface="Wingdings" pitchFamily="2" charset="2"/>
              </a:rPr>
              <a:t>Agit sur le </a:t>
            </a:r>
            <a:r>
              <a:rPr lang="en-GB" sz="1600" dirty="0" err="1">
                <a:solidFill>
                  <a:schemeClr val="accent1">
                    <a:lumMod val="75000"/>
                  </a:schemeClr>
                </a:solidFill>
                <a:sym typeface="Wingdings" pitchFamily="2" charset="2"/>
              </a:rPr>
              <a:t>confort</a:t>
            </a:r>
            <a:r>
              <a:rPr lang="en-GB" sz="1600" dirty="0">
                <a:solidFill>
                  <a:schemeClr val="accent1">
                    <a:lumMod val="75000"/>
                  </a:schemeClr>
                </a:solidFill>
                <a:sym typeface="Wingdings" pitchFamily="2" charset="2"/>
              </a:rPr>
              <a:t> </a:t>
            </a:r>
            <a:r>
              <a:rPr lang="en-GB" sz="1600" dirty="0" err="1">
                <a:solidFill>
                  <a:schemeClr val="accent1">
                    <a:lumMod val="75000"/>
                  </a:schemeClr>
                </a:solidFill>
                <a:sym typeface="Wingdings" pitchFamily="2" charset="2"/>
              </a:rPr>
              <a:t>thermique</a:t>
            </a:r>
            <a:endParaRPr lang="en-GB" sz="1600" dirty="0">
              <a:solidFill>
                <a:schemeClr val="accent1">
                  <a:lumMod val="75000"/>
                </a:schemeClr>
              </a:solidFill>
              <a:sym typeface="Wingdings" pitchFamily="2" charset="2"/>
            </a:endParaRPr>
          </a:p>
          <a:p>
            <a:pPr marL="285750" indent="-285750">
              <a:buFont typeface="Wingdings" pitchFamily="2" charset="2"/>
              <a:buChar char="è"/>
            </a:pPr>
            <a:r>
              <a:rPr lang="fr-FR" sz="1600" dirty="0"/>
              <a:t>En France, la rénovation pourrait générer un gain moyen annuel pour la société de 7 500 € par logement dont 400 de réduction des coûts de soin, 1 400 d’amélioration du bien-être et 5 700 de réduction du risque de mortalité (Ministère Transition Ecologique, 2022).</a:t>
            </a:r>
          </a:p>
        </p:txBody>
      </p:sp>
    </p:spTree>
    <p:extLst>
      <p:ext uri="{BB962C8B-B14F-4D97-AF65-F5344CB8AC3E}">
        <p14:creationId xmlns:p14="http://schemas.microsoft.com/office/powerpoint/2010/main" val="24433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FFE3620-E26A-75A8-3AFA-926E5DD0A921}"/>
              </a:ext>
            </a:extLst>
          </p:cNvPr>
          <p:cNvSpPr>
            <a:spLocks noGrp="1"/>
          </p:cNvSpPr>
          <p:nvPr>
            <p:ph type="title"/>
          </p:nvPr>
        </p:nvSpPr>
        <p:spPr/>
        <p:txBody>
          <a:bodyPr>
            <a:noAutofit/>
          </a:bodyPr>
          <a:lstStyle/>
          <a:p>
            <a:r>
              <a:rPr lang="fr-FR" sz="3200" dirty="0">
                <a:solidFill>
                  <a:schemeClr val="accent1"/>
                </a:solidFill>
              </a:rPr>
              <a:t>Etude Hamilton (2021) : comparaison des </a:t>
            </a:r>
            <a:r>
              <a:rPr lang="fr-FR" sz="3200" dirty="0" err="1">
                <a:solidFill>
                  <a:schemeClr val="accent1"/>
                </a:solidFill>
              </a:rPr>
              <a:t>co</a:t>
            </a:r>
            <a:r>
              <a:rPr lang="fr-FR" sz="3200" dirty="0">
                <a:solidFill>
                  <a:schemeClr val="accent1"/>
                </a:solidFill>
              </a:rPr>
              <a:t>-bénéfices sur 9 pays suivant la neutralité carbone en 2050</a:t>
            </a:r>
          </a:p>
        </p:txBody>
      </p:sp>
      <p:sp>
        <p:nvSpPr>
          <p:cNvPr id="3" name="Espace réservé du texte 2">
            <a:extLst>
              <a:ext uri="{FF2B5EF4-FFF2-40B4-BE49-F238E27FC236}">
                <a16:creationId xmlns:a16="http://schemas.microsoft.com/office/drawing/2014/main" id="{34FC2739-5508-9EE2-0B21-160958A7997F}"/>
              </a:ext>
            </a:extLst>
          </p:cNvPr>
          <p:cNvSpPr>
            <a:spLocks noGrp="1"/>
          </p:cNvSpPr>
          <p:nvPr>
            <p:ph type="body" idx="1"/>
          </p:nvPr>
        </p:nvSpPr>
        <p:spPr>
          <a:xfrm>
            <a:off x="649564" y="1690688"/>
            <a:ext cx="3614323" cy="823912"/>
          </a:xfrm>
        </p:spPr>
        <p:txBody>
          <a:bodyPr/>
          <a:lstStyle/>
          <a:p>
            <a:r>
              <a:rPr lang="fr-FR" dirty="0"/>
              <a:t>Secteur Energie</a:t>
            </a:r>
          </a:p>
        </p:txBody>
      </p:sp>
      <p:sp>
        <p:nvSpPr>
          <p:cNvPr id="4" name="Espace réservé du contenu 3">
            <a:extLst>
              <a:ext uri="{FF2B5EF4-FFF2-40B4-BE49-F238E27FC236}">
                <a16:creationId xmlns:a16="http://schemas.microsoft.com/office/drawing/2014/main" id="{B0CAACF0-FB79-FD4A-833F-331EE755D07F}"/>
              </a:ext>
            </a:extLst>
          </p:cNvPr>
          <p:cNvSpPr>
            <a:spLocks noGrp="1"/>
          </p:cNvSpPr>
          <p:nvPr>
            <p:ph sz="half" idx="2"/>
          </p:nvPr>
        </p:nvSpPr>
        <p:spPr>
          <a:xfrm>
            <a:off x="503790" y="5961649"/>
            <a:ext cx="4962204" cy="896351"/>
          </a:xfrm>
        </p:spPr>
        <p:txBody>
          <a:bodyPr>
            <a:normAutofit fontScale="85000" lnSpcReduction="10000"/>
          </a:bodyPr>
          <a:lstStyle/>
          <a:p>
            <a:pPr>
              <a:buFont typeface="Wingdings" pitchFamily="2" charset="2"/>
              <a:buChar char="Ø"/>
            </a:pPr>
            <a:r>
              <a:rPr lang="fr-FR" dirty="0"/>
              <a:t> 5,86 millions de morts évités (SPS)</a:t>
            </a:r>
          </a:p>
          <a:p>
            <a:pPr marL="0" indent="0">
              <a:buNone/>
            </a:pPr>
            <a:r>
              <a:rPr lang="fr-FR" dirty="0">
                <a:solidFill>
                  <a:srgbClr val="FF0000"/>
                </a:solidFill>
              </a:rPr>
              <a:t>+ 572 000 (HPS)</a:t>
            </a:r>
          </a:p>
        </p:txBody>
      </p:sp>
      <p:sp>
        <p:nvSpPr>
          <p:cNvPr id="5" name="Espace réservé du texte 4">
            <a:extLst>
              <a:ext uri="{FF2B5EF4-FFF2-40B4-BE49-F238E27FC236}">
                <a16:creationId xmlns:a16="http://schemas.microsoft.com/office/drawing/2014/main" id="{CE951411-2CF2-C3F2-E6F8-C5D0DB219936}"/>
              </a:ext>
            </a:extLst>
          </p:cNvPr>
          <p:cNvSpPr>
            <a:spLocks noGrp="1"/>
          </p:cNvSpPr>
          <p:nvPr>
            <p:ph type="body" sz="quarter" idx="3"/>
          </p:nvPr>
        </p:nvSpPr>
        <p:spPr>
          <a:xfrm>
            <a:off x="543511" y="5118652"/>
            <a:ext cx="3826428" cy="823912"/>
          </a:xfrm>
        </p:spPr>
        <p:txBody>
          <a:bodyPr/>
          <a:lstStyle/>
          <a:p>
            <a:r>
              <a:rPr lang="fr-FR" dirty="0"/>
              <a:t>Secteur Alimentation</a:t>
            </a:r>
          </a:p>
        </p:txBody>
      </p:sp>
      <p:sp>
        <p:nvSpPr>
          <p:cNvPr id="6" name="Espace réservé du contenu 5">
            <a:extLst>
              <a:ext uri="{FF2B5EF4-FFF2-40B4-BE49-F238E27FC236}">
                <a16:creationId xmlns:a16="http://schemas.microsoft.com/office/drawing/2014/main" id="{9FC07247-4A55-9EBD-8045-0B8D3157354D}"/>
              </a:ext>
            </a:extLst>
          </p:cNvPr>
          <p:cNvSpPr>
            <a:spLocks noGrp="1"/>
          </p:cNvSpPr>
          <p:nvPr>
            <p:ph sz="quarter" idx="4"/>
          </p:nvPr>
        </p:nvSpPr>
        <p:spPr>
          <a:xfrm>
            <a:off x="629754" y="4189965"/>
            <a:ext cx="4618106" cy="977347"/>
          </a:xfrm>
        </p:spPr>
        <p:txBody>
          <a:bodyPr>
            <a:normAutofit fontScale="85000" lnSpcReduction="10000"/>
          </a:bodyPr>
          <a:lstStyle/>
          <a:p>
            <a:pPr>
              <a:buFont typeface="Wingdings" pitchFamily="2" charset="2"/>
              <a:buChar char="Ø"/>
            </a:pPr>
            <a:r>
              <a:rPr lang="fr-FR" dirty="0"/>
              <a:t>2 millions de morts évités (SPS)</a:t>
            </a:r>
          </a:p>
          <a:p>
            <a:pPr marL="0" indent="0">
              <a:buNone/>
            </a:pPr>
            <a:r>
              <a:rPr lang="fr-FR" dirty="0">
                <a:solidFill>
                  <a:srgbClr val="FF0000"/>
                </a:solidFill>
              </a:rPr>
              <a:t>+ 950 000 (HPS)</a:t>
            </a:r>
          </a:p>
        </p:txBody>
      </p:sp>
      <p:sp>
        <p:nvSpPr>
          <p:cNvPr id="7" name="Espace réservé du numéro de diapositive 6">
            <a:extLst>
              <a:ext uri="{FF2B5EF4-FFF2-40B4-BE49-F238E27FC236}">
                <a16:creationId xmlns:a16="http://schemas.microsoft.com/office/drawing/2014/main" id="{4F898E51-71FC-CF42-AAA3-A190B064EE15}"/>
              </a:ext>
            </a:extLst>
          </p:cNvPr>
          <p:cNvSpPr>
            <a:spLocks noGrp="1"/>
          </p:cNvSpPr>
          <p:nvPr>
            <p:ph type="sldNum" sz="quarter" idx="12"/>
          </p:nvPr>
        </p:nvSpPr>
        <p:spPr/>
        <p:txBody>
          <a:bodyPr/>
          <a:lstStyle/>
          <a:p>
            <a:fld id="{0FFED5D7-3859-4012-BC6F-8571A4F76658}" type="slidenum">
              <a:rPr lang="fr-FR" smtClean="0"/>
              <a:t>7</a:t>
            </a:fld>
            <a:endParaRPr lang="fr-FR"/>
          </a:p>
        </p:txBody>
      </p:sp>
      <p:sp>
        <p:nvSpPr>
          <p:cNvPr id="8" name="Espace réservé du contenu 3">
            <a:extLst>
              <a:ext uri="{FF2B5EF4-FFF2-40B4-BE49-F238E27FC236}">
                <a16:creationId xmlns:a16="http://schemas.microsoft.com/office/drawing/2014/main" id="{E56EEA48-21CD-1795-0B66-D1D1869AFDEA}"/>
              </a:ext>
            </a:extLst>
          </p:cNvPr>
          <p:cNvSpPr txBox="1">
            <a:spLocks/>
          </p:cNvSpPr>
          <p:nvPr/>
        </p:nvSpPr>
        <p:spPr>
          <a:xfrm>
            <a:off x="503790" y="2645672"/>
            <a:ext cx="4624135" cy="36845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itchFamily="2" charset="2"/>
              <a:buChar char="Ø"/>
            </a:pPr>
            <a:r>
              <a:rPr lang="fr-FR" sz="2400" dirty="0"/>
              <a:t> 1,6 million de morts évités (SPS)</a:t>
            </a:r>
          </a:p>
          <a:p>
            <a:pPr marL="0" indent="0">
              <a:buNone/>
            </a:pPr>
            <a:r>
              <a:rPr lang="fr-FR" sz="2400" dirty="0">
                <a:solidFill>
                  <a:srgbClr val="FF0000"/>
                </a:solidFill>
              </a:rPr>
              <a:t>+ 460 000 (HPS)</a:t>
            </a:r>
          </a:p>
        </p:txBody>
      </p:sp>
      <p:sp>
        <p:nvSpPr>
          <p:cNvPr id="9" name="Espace réservé du texte 4">
            <a:extLst>
              <a:ext uri="{FF2B5EF4-FFF2-40B4-BE49-F238E27FC236}">
                <a16:creationId xmlns:a16="http://schemas.microsoft.com/office/drawing/2014/main" id="{5EF56CE5-0660-6B02-E495-37A807827981}"/>
              </a:ext>
            </a:extLst>
          </p:cNvPr>
          <p:cNvSpPr txBox="1">
            <a:spLocks/>
          </p:cNvSpPr>
          <p:nvPr/>
        </p:nvSpPr>
        <p:spPr>
          <a:xfrm>
            <a:off x="662884" y="3344311"/>
            <a:ext cx="3826428" cy="82391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FR" dirty="0"/>
              <a:t>Secteur Transport</a:t>
            </a:r>
          </a:p>
        </p:txBody>
      </p:sp>
      <p:pic>
        <p:nvPicPr>
          <p:cNvPr id="13" name="Image 12">
            <a:extLst>
              <a:ext uri="{FF2B5EF4-FFF2-40B4-BE49-F238E27FC236}">
                <a16:creationId xmlns:a16="http://schemas.microsoft.com/office/drawing/2014/main" id="{2E5FC282-901D-AA3C-6BD1-E2DF2731D761}"/>
              </a:ext>
            </a:extLst>
          </p:cNvPr>
          <p:cNvPicPr>
            <a:picLocks noChangeAspect="1"/>
          </p:cNvPicPr>
          <p:nvPr/>
        </p:nvPicPr>
        <p:blipFill>
          <a:blip r:embed="rId3"/>
          <a:stretch>
            <a:fillRect/>
          </a:stretch>
        </p:blipFill>
        <p:spPr>
          <a:xfrm>
            <a:off x="5247860" y="2004533"/>
            <a:ext cx="5986005" cy="4351817"/>
          </a:xfrm>
          <a:prstGeom prst="rect">
            <a:avLst/>
          </a:prstGeom>
        </p:spPr>
      </p:pic>
      <p:sp>
        <p:nvSpPr>
          <p:cNvPr id="14" name="Flèche vers la droite 13">
            <a:extLst>
              <a:ext uri="{FF2B5EF4-FFF2-40B4-BE49-F238E27FC236}">
                <a16:creationId xmlns:a16="http://schemas.microsoft.com/office/drawing/2014/main" id="{4D3E2294-2238-A66C-B62A-BC34D71942FD}"/>
              </a:ext>
            </a:extLst>
          </p:cNvPr>
          <p:cNvSpPr/>
          <p:nvPr/>
        </p:nvSpPr>
        <p:spPr>
          <a:xfrm>
            <a:off x="9293087" y="2645672"/>
            <a:ext cx="397565" cy="137285"/>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lèche vers la droite 14">
            <a:extLst>
              <a:ext uri="{FF2B5EF4-FFF2-40B4-BE49-F238E27FC236}">
                <a16:creationId xmlns:a16="http://schemas.microsoft.com/office/drawing/2014/main" id="{7D6A577A-2E63-7E58-C1CE-9FEB600D714A}"/>
              </a:ext>
            </a:extLst>
          </p:cNvPr>
          <p:cNvSpPr/>
          <p:nvPr/>
        </p:nvSpPr>
        <p:spPr>
          <a:xfrm>
            <a:off x="9293087" y="2959517"/>
            <a:ext cx="397565" cy="137285"/>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Flèche vers la droite 15">
            <a:extLst>
              <a:ext uri="{FF2B5EF4-FFF2-40B4-BE49-F238E27FC236}">
                <a16:creationId xmlns:a16="http://schemas.microsoft.com/office/drawing/2014/main" id="{08768A8A-8F86-9A0B-F207-1E77AC9F8E67}"/>
              </a:ext>
            </a:extLst>
          </p:cNvPr>
          <p:cNvSpPr/>
          <p:nvPr/>
        </p:nvSpPr>
        <p:spPr>
          <a:xfrm>
            <a:off x="9263269" y="2377315"/>
            <a:ext cx="397565" cy="137285"/>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extLst>
              <a:ext uri="{FF2B5EF4-FFF2-40B4-BE49-F238E27FC236}">
                <a16:creationId xmlns:a16="http://schemas.microsoft.com/office/drawing/2014/main" id="{E782E34E-315C-9860-3029-47C17DE3C08C}"/>
              </a:ext>
            </a:extLst>
          </p:cNvPr>
          <p:cNvSpPr txBox="1"/>
          <p:nvPr/>
        </p:nvSpPr>
        <p:spPr>
          <a:xfrm>
            <a:off x="6997148" y="6116224"/>
            <a:ext cx="1739348" cy="386590"/>
          </a:xfrm>
          <a:prstGeom prst="rect">
            <a:avLst/>
          </a:prstGeom>
          <a:noFill/>
          <a:ln>
            <a:solidFill>
              <a:srgbClr val="FF0000"/>
            </a:solidFill>
          </a:ln>
        </p:spPr>
        <p:txBody>
          <a:bodyPr wrap="square" rtlCol="0">
            <a:spAutoFit/>
          </a:bodyPr>
          <a:lstStyle/>
          <a:p>
            <a:endParaRPr lang="fr-FR" dirty="0"/>
          </a:p>
        </p:txBody>
      </p:sp>
    </p:spTree>
    <p:extLst>
      <p:ext uri="{BB962C8B-B14F-4D97-AF65-F5344CB8AC3E}">
        <p14:creationId xmlns:p14="http://schemas.microsoft.com/office/powerpoint/2010/main" val="41877536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BCB87-79B3-C18F-F997-B81126ACC9B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E09B032-D7FB-7E77-1798-B92A2FE5E6AC}"/>
              </a:ext>
            </a:extLst>
          </p:cNvPr>
          <p:cNvSpPr>
            <a:spLocks noGrp="1"/>
          </p:cNvSpPr>
          <p:nvPr>
            <p:ph type="title"/>
          </p:nvPr>
        </p:nvSpPr>
        <p:spPr/>
        <p:txBody>
          <a:bodyPr/>
          <a:lstStyle/>
          <a:p>
            <a:r>
              <a:rPr lang="fr-FR" dirty="0">
                <a:solidFill>
                  <a:schemeClr val="accent1"/>
                </a:solidFill>
              </a:rPr>
              <a:t>Etude sur les scénarios Transition(s)2050 de l’ADEME – horizon 2040 </a:t>
            </a:r>
          </a:p>
        </p:txBody>
      </p:sp>
      <p:sp>
        <p:nvSpPr>
          <p:cNvPr id="3" name="Espace réservé du texte 2">
            <a:extLst>
              <a:ext uri="{FF2B5EF4-FFF2-40B4-BE49-F238E27FC236}">
                <a16:creationId xmlns:a16="http://schemas.microsoft.com/office/drawing/2014/main" id="{1501A72B-5BAB-7150-211F-B1AE1779C6F2}"/>
              </a:ext>
            </a:extLst>
          </p:cNvPr>
          <p:cNvSpPr>
            <a:spLocks noGrp="1"/>
          </p:cNvSpPr>
          <p:nvPr>
            <p:ph type="body" idx="1"/>
          </p:nvPr>
        </p:nvSpPr>
        <p:spPr>
          <a:xfrm>
            <a:off x="599869" y="3832412"/>
            <a:ext cx="3614323" cy="823912"/>
          </a:xfrm>
        </p:spPr>
        <p:txBody>
          <a:bodyPr/>
          <a:lstStyle/>
          <a:p>
            <a:r>
              <a:rPr lang="fr-FR" dirty="0"/>
              <a:t>Secteur Energie</a:t>
            </a:r>
          </a:p>
        </p:txBody>
      </p:sp>
      <p:sp>
        <p:nvSpPr>
          <p:cNvPr id="4" name="Espace réservé du contenu 3">
            <a:extLst>
              <a:ext uri="{FF2B5EF4-FFF2-40B4-BE49-F238E27FC236}">
                <a16:creationId xmlns:a16="http://schemas.microsoft.com/office/drawing/2014/main" id="{D38501CB-E116-719A-13EA-7E74BB2F9F62}"/>
              </a:ext>
            </a:extLst>
          </p:cNvPr>
          <p:cNvSpPr>
            <a:spLocks noGrp="1"/>
          </p:cNvSpPr>
          <p:nvPr>
            <p:ph sz="half" idx="2"/>
          </p:nvPr>
        </p:nvSpPr>
        <p:spPr>
          <a:xfrm>
            <a:off x="8458338" y="4696618"/>
            <a:ext cx="3614323" cy="3684588"/>
          </a:xfrm>
        </p:spPr>
        <p:txBody>
          <a:bodyPr>
            <a:normAutofit/>
          </a:bodyPr>
          <a:lstStyle/>
          <a:p>
            <a:pPr>
              <a:buFont typeface="Wingdings" pitchFamily="2" charset="2"/>
              <a:buChar char="Ø"/>
            </a:pPr>
            <a:r>
              <a:rPr lang="fr-FR" sz="2400" dirty="0"/>
              <a:t>30 000 </a:t>
            </a:r>
            <a:r>
              <a:rPr lang="fr-FR" sz="2400" b="1" dirty="0">
                <a:solidFill>
                  <a:schemeClr val="accent2"/>
                </a:solidFill>
              </a:rPr>
              <a:t>(S3/S4)</a:t>
            </a:r>
            <a:r>
              <a:rPr lang="fr-FR" sz="2400" dirty="0"/>
              <a:t>à 40 000 </a:t>
            </a:r>
            <a:r>
              <a:rPr lang="fr-FR" sz="2400" b="1" dirty="0">
                <a:solidFill>
                  <a:schemeClr val="accent1"/>
                </a:solidFill>
              </a:rPr>
              <a:t>(S1/S2) </a:t>
            </a:r>
            <a:r>
              <a:rPr lang="fr-FR" sz="2400" dirty="0"/>
              <a:t>décès évités</a:t>
            </a:r>
          </a:p>
        </p:txBody>
      </p:sp>
      <p:sp>
        <p:nvSpPr>
          <p:cNvPr id="5" name="Espace réservé du texte 4">
            <a:extLst>
              <a:ext uri="{FF2B5EF4-FFF2-40B4-BE49-F238E27FC236}">
                <a16:creationId xmlns:a16="http://schemas.microsoft.com/office/drawing/2014/main" id="{2EDDAFB4-33CB-B92B-6C08-50C45225AFA2}"/>
              </a:ext>
            </a:extLst>
          </p:cNvPr>
          <p:cNvSpPr>
            <a:spLocks noGrp="1"/>
          </p:cNvSpPr>
          <p:nvPr>
            <p:ph type="body" sz="quarter" idx="3"/>
          </p:nvPr>
        </p:nvSpPr>
        <p:spPr>
          <a:xfrm>
            <a:off x="8512947" y="3752693"/>
            <a:ext cx="3826428" cy="823912"/>
          </a:xfrm>
        </p:spPr>
        <p:txBody>
          <a:bodyPr/>
          <a:lstStyle/>
          <a:p>
            <a:r>
              <a:rPr lang="fr-FR" dirty="0"/>
              <a:t>Secteur Alimentation</a:t>
            </a:r>
          </a:p>
        </p:txBody>
      </p:sp>
      <p:sp>
        <p:nvSpPr>
          <p:cNvPr id="6" name="Espace réservé du contenu 5">
            <a:extLst>
              <a:ext uri="{FF2B5EF4-FFF2-40B4-BE49-F238E27FC236}">
                <a16:creationId xmlns:a16="http://schemas.microsoft.com/office/drawing/2014/main" id="{0CDC4968-3286-1124-6AFA-E040B60CCA1A}"/>
              </a:ext>
            </a:extLst>
          </p:cNvPr>
          <p:cNvSpPr>
            <a:spLocks noGrp="1"/>
          </p:cNvSpPr>
          <p:nvPr>
            <p:ph sz="quarter" idx="4"/>
          </p:nvPr>
        </p:nvSpPr>
        <p:spPr>
          <a:xfrm>
            <a:off x="4423051" y="4736990"/>
            <a:ext cx="3826428" cy="3684588"/>
          </a:xfrm>
        </p:spPr>
        <p:txBody>
          <a:bodyPr>
            <a:normAutofit/>
          </a:bodyPr>
          <a:lstStyle/>
          <a:p>
            <a:pPr>
              <a:buFont typeface="Wingdings" pitchFamily="2" charset="2"/>
              <a:buChar char="Ø"/>
            </a:pPr>
            <a:r>
              <a:rPr lang="fr-FR" sz="2400" dirty="0"/>
              <a:t>15 000 </a:t>
            </a:r>
            <a:r>
              <a:rPr lang="fr-FR" sz="2400" b="1" dirty="0">
                <a:solidFill>
                  <a:schemeClr val="accent2"/>
                </a:solidFill>
              </a:rPr>
              <a:t>(S3/S4) </a:t>
            </a:r>
            <a:r>
              <a:rPr lang="fr-FR" sz="2400" dirty="0"/>
              <a:t>à 20 000 décès évités </a:t>
            </a:r>
            <a:r>
              <a:rPr lang="fr-FR" sz="2400" b="1" dirty="0">
                <a:solidFill>
                  <a:schemeClr val="accent1"/>
                </a:solidFill>
              </a:rPr>
              <a:t>(S1/S2)</a:t>
            </a:r>
          </a:p>
        </p:txBody>
      </p:sp>
      <p:sp>
        <p:nvSpPr>
          <p:cNvPr id="7" name="Espace réservé du numéro de diapositive 6">
            <a:extLst>
              <a:ext uri="{FF2B5EF4-FFF2-40B4-BE49-F238E27FC236}">
                <a16:creationId xmlns:a16="http://schemas.microsoft.com/office/drawing/2014/main" id="{91178E3D-CC5E-A5A6-F092-E778389E8DC6}"/>
              </a:ext>
            </a:extLst>
          </p:cNvPr>
          <p:cNvSpPr>
            <a:spLocks noGrp="1"/>
          </p:cNvSpPr>
          <p:nvPr>
            <p:ph type="sldNum" sz="quarter" idx="12"/>
          </p:nvPr>
        </p:nvSpPr>
        <p:spPr/>
        <p:txBody>
          <a:bodyPr/>
          <a:lstStyle/>
          <a:p>
            <a:fld id="{0FFED5D7-3859-4012-BC6F-8571A4F76658}" type="slidenum">
              <a:rPr lang="fr-FR" smtClean="0"/>
              <a:t>8</a:t>
            </a:fld>
            <a:endParaRPr lang="fr-FR"/>
          </a:p>
        </p:txBody>
      </p:sp>
      <p:sp>
        <p:nvSpPr>
          <p:cNvPr id="8" name="Espace réservé du contenu 3">
            <a:extLst>
              <a:ext uri="{FF2B5EF4-FFF2-40B4-BE49-F238E27FC236}">
                <a16:creationId xmlns:a16="http://schemas.microsoft.com/office/drawing/2014/main" id="{5CBBD02D-E4BE-C1F4-BB97-61393E8AA088}"/>
              </a:ext>
            </a:extLst>
          </p:cNvPr>
          <p:cNvSpPr txBox="1">
            <a:spLocks/>
          </p:cNvSpPr>
          <p:nvPr/>
        </p:nvSpPr>
        <p:spPr>
          <a:xfrm>
            <a:off x="431247" y="4736990"/>
            <a:ext cx="3614323" cy="36845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itchFamily="2" charset="2"/>
              <a:buChar char="Ø"/>
            </a:pPr>
            <a:r>
              <a:rPr lang="fr-FR" sz="2400" dirty="0"/>
              <a:t>30 000 décès évités liés à la diminution de la pollution atmosphérique</a:t>
            </a:r>
          </a:p>
        </p:txBody>
      </p:sp>
      <p:sp>
        <p:nvSpPr>
          <p:cNvPr id="9" name="Espace réservé du texte 4">
            <a:extLst>
              <a:ext uri="{FF2B5EF4-FFF2-40B4-BE49-F238E27FC236}">
                <a16:creationId xmlns:a16="http://schemas.microsoft.com/office/drawing/2014/main" id="{041BA5CE-E917-C287-2218-572A768200B6}"/>
              </a:ext>
            </a:extLst>
          </p:cNvPr>
          <p:cNvSpPr txBox="1">
            <a:spLocks/>
          </p:cNvSpPr>
          <p:nvPr/>
        </p:nvSpPr>
        <p:spPr>
          <a:xfrm>
            <a:off x="4628103" y="3802840"/>
            <a:ext cx="3826428" cy="82391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fr-FR" dirty="0"/>
              <a:t>Secteur Transport</a:t>
            </a:r>
          </a:p>
        </p:txBody>
      </p:sp>
      <p:pic>
        <p:nvPicPr>
          <p:cNvPr id="10" name="Image 9">
            <a:extLst>
              <a:ext uri="{FF2B5EF4-FFF2-40B4-BE49-F238E27FC236}">
                <a16:creationId xmlns:a16="http://schemas.microsoft.com/office/drawing/2014/main" id="{3C3B5473-7330-4492-8F81-35DDB036058A}"/>
              </a:ext>
            </a:extLst>
          </p:cNvPr>
          <p:cNvPicPr>
            <a:picLocks noChangeAspect="1"/>
          </p:cNvPicPr>
          <p:nvPr/>
        </p:nvPicPr>
        <p:blipFill>
          <a:blip r:embed="rId3"/>
          <a:stretch>
            <a:fillRect/>
          </a:stretch>
        </p:blipFill>
        <p:spPr>
          <a:xfrm>
            <a:off x="836612" y="1600204"/>
            <a:ext cx="10176667" cy="1462081"/>
          </a:xfrm>
          <a:prstGeom prst="rect">
            <a:avLst/>
          </a:prstGeom>
        </p:spPr>
      </p:pic>
      <p:sp>
        <p:nvSpPr>
          <p:cNvPr id="11" name="Triangle rectangle 10">
            <a:extLst>
              <a:ext uri="{FF2B5EF4-FFF2-40B4-BE49-F238E27FC236}">
                <a16:creationId xmlns:a16="http://schemas.microsoft.com/office/drawing/2014/main" id="{1AE46560-99F7-9504-779F-FFB3F317F0FD}"/>
              </a:ext>
            </a:extLst>
          </p:cNvPr>
          <p:cNvSpPr/>
          <p:nvPr/>
        </p:nvSpPr>
        <p:spPr>
          <a:xfrm>
            <a:off x="1246265" y="3293996"/>
            <a:ext cx="9357360" cy="528320"/>
          </a:xfrm>
          <a:prstGeom prst="r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Triangle rectangle 11">
            <a:extLst>
              <a:ext uri="{FF2B5EF4-FFF2-40B4-BE49-F238E27FC236}">
                <a16:creationId xmlns:a16="http://schemas.microsoft.com/office/drawing/2014/main" id="{390EA310-9B46-51AB-578D-368152A8E3CD}"/>
              </a:ext>
            </a:extLst>
          </p:cNvPr>
          <p:cNvSpPr/>
          <p:nvPr/>
        </p:nvSpPr>
        <p:spPr>
          <a:xfrm rot="10800000">
            <a:off x="1246265" y="3204373"/>
            <a:ext cx="9357360" cy="528320"/>
          </a:xfrm>
          <a:prstGeom prst="rtTriangl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ZoneTexte 12">
            <a:extLst>
              <a:ext uri="{FF2B5EF4-FFF2-40B4-BE49-F238E27FC236}">
                <a16:creationId xmlns:a16="http://schemas.microsoft.com/office/drawing/2014/main" id="{CB23DE38-7BC9-C95E-7E35-24CB4771B571}"/>
              </a:ext>
            </a:extLst>
          </p:cNvPr>
          <p:cNvSpPr txBox="1"/>
          <p:nvPr/>
        </p:nvSpPr>
        <p:spPr>
          <a:xfrm>
            <a:off x="8249479" y="3224922"/>
            <a:ext cx="2357953" cy="369332"/>
          </a:xfrm>
          <a:prstGeom prst="rect">
            <a:avLst/>
          </a:prstGeom>
          <a:noFill/>
        </p:spPr>
        <p:txBody>
          <a:bodyPr wrap="none" rtlCol="0">
            <a:spAutoFit/>
          </a:bodyPr>
          <a:lstStyle/>
          <a:p>
            <a:r>
              <a:rPr lang="fr-FR" b="1" dirty="0">
                <a:solidFill>
                  <a:schemeClr val="bg2"/>
                </a:solidFill>
              </a:rPr>
              <a:t>Leviers technologiques</a:t>
            </a:r>
          </a:p>
        </p:txBody>
      </p:sp>
      <p:sp>
        <p:nvSpPr>
          <p:cNvPr id="14" name="ZoneTexte 13">
            <a:extLst>
              <a:ext uri="{FF2B5EF4-FFF2-40B4-BE49-F238E27FC236}">
                <a16:creationId xmlns:a16="http://schemas.microsoft.com/office/drawing/2014/main" id="{EF9258E0-7032-A736-0519-60FDC2C2D895}"/>
              </a:ext>
            </a:extLst>
          </p:cNvPr>
          <p:cNvSpPr txBox="1"/>
          <p:nvPr/>
        </p:nvSpPr>
        <p:spPr>
          <a:xfrm>
            <a:off x="1330861" y="3446829"/>
            <a:ext cx="1974836" cy="369332"/>
          </a:xfrm>
          <a:prstGeom prst="rect">
            <a:avLst/>
          </a:prstGeom>
          <a:noFill/>
        </p:spPr>
        <p:txBody>
          <a:bodyPr wrap="none" rtlCol="0">
            <a:spAutoFit/>
          </a:bodyPr>
          <a:lstStyle/>
          <a:p>
            <a:r>
              <a:rPr lang="fr-FR" b="1" dirty="0">
                <a:solidFill>
                  <a:schemeClr val="bg2"/>
                </a:solidFill>
              </a:rPr>
              <a:t>Leviers de sobriété</a:t>
            </a:r>
          </a:p>
        </p:txBody>
      </p:sp>
      <p:sp>
        <p:nvSpPr>
          <p:cNvPr id="15" name="ZoneTexte 14">
            <a:extLst>
              <a:ext uri="{FF2B5EF4-FFF2-40B4-BE49-F238E27FC236}">
                <a16:creationId xmlns:a16="http://schemas.microsoft.com/office/drawing/2014/main" id="{487F602B-7D8F-BD4F-2884-14054627F462}"/>
              </a:ext>
            </a:extLst>
          </p:cNvPr>
          <p:cNvSpPr txBox="1"/>
          <p:nvPr/>
        </p:nvSpPr>
        <p:spPr>
          <a:xfrm>
            <a:off x="7066722" y="6209952"/>
            <a:ext cx="1933927" cy="369332"/>
          </a:xfrm>
          <a:prstGeom prst="rect">
            <a:avLst/>
          </a:prstGeom>
          <a:noFill/>
        </p:spPr>
        <p:txBody>
          <a:bodyPr wrap="none" rtlCol="0">
            <a:spAutoFit/>
          </a:bodyPr>
          <a:lstStyle/>
          <a:p>
            <a:r>
              <a:rPr lang="fr-FR" dirty="0"/>
              <a:t>Jean K., et al, 2025</a:t>
            </a:r>
          </a:p>
        </p:txBody>
      </p:sp>
      <p:sp>
        <p:nvSpPr>
          <p:cNvPr id="16" name="ZoneTexte 15">
            <a:extLst>
              <a:ext uri="{FF2B5EF4-FFF2-40B4-BE49-F238E27FC236}">
                <a16:creationId xmlns:a16="http://schemas.microsoft.com/office/drawing/2014/main" id="{2A2A3126-DA60-51B7-AB64-4EFFEC3A59AF}"/>
              </a:ext>
            </a:extLst>
          </p:cNvPr>
          <p:cNvSpPr txBox="1"/>
          <p:nvPr/>
        </p:nvSpPr>
        <p:spPr>
          <a:xfrm>
            <a:off x="4214192" y="5590006"/>
            <a:ext cx="5533181" cy="646331"/>
          </a:xfrm>
          <a:prstGeom prst="rect">
            <a:avLst/>
          </a:prstGeom>
          <a:noFill/>
        </p:spPr>
        <p:txBody>
          <a:bodyPr wrap="none" rtlCol="0">
            <a:spAutoFit/>
          </a:bodyPr>
          <a:lstStyle/>
          <a:p>
            <a:pPr marL="285750" indent="-285750">
              <a:buFont typeface="Wingdings" pitchFamily="2" charset="2"/>
              <a:buChar char="è"/>
            </a:pPr>
            <a:r>
              <a:rPr lang="fr-FR" dirty="0">
                <a:solidFill>
                  <a:srgbClr val="FF0000"/>
                </a:solidFill>
                <a:sym typeface="Wingdings" pitchFamily="2" charset="2"/>
              </a:rPr>
              <a:t>100 000 décès évités par an en tout par l’amélioration </a:t>
            </a:r>
          </a:p>
          <a:p>
            <a:r>
              <a:rPr lang="fr-FR" dirty="0">
                <a:solidFill>
                  <a:srgbClr val="FF0000"/>
                </a:solidFill>
                <a:sym typeface="Wingdings" pitchFamily="2" charset="2"/>
              </a:rPr>
              <a:t>de ces 3 déterminants de la santé</a:t>
            </a:r>
            <a:endParaRPr lang="fr-FR" dirty="0">
              <a:solidFill>
                <a:srgbClr val="FF0000"/>
              </a:solidFill>
            </a:endParaRPr>
          </a:p>
        </p:txBody>
      </p:sp>
    </p:spTree>
    <p:extLst>
      <p:ext uri="{BB962C8B-B14F-4D97-AF65-F5344CB8AC3E}">
        <p14:creationId xmlns:p14="http://schemas.microsoft.com/office/powerpoint/2010/main" val="2639325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92005-45FE-3CBC-F405-8E67BF7DCAA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61A6FAA-9070-C2E4-7EF7-CDF51D752A59}"/>
              </a:ext>
            </a:extLst>
          </p:cNvPr>
          <p:cNvSpPr>
            <a:spLocks noGrp="1"/>
          </p:cNvSpPr>
          <p:nvPr>
            <p:ph type="title"/>
          </p:nvPr>
        </p:nvSpPr>
        <p:spPr/>
        <p:txBody>
          <a:bodyPr>
            <a:normAutofit fontScale="90000"/>
          </a:bodyPr>
          <a:lstStyle/>
          <a:p>
            <a:r>
              <a:rPr lang="fr-FR" b="1" dirty="0">
                <a:solidFill>
                  <a:schemeClr val="accent5"/>
                </a:solidFill>
              </a:rPr>
              <a:t>Les leviers de sobriété apportent plus de bénéfices sanitaires que les leviers technologiques</a:t>
            </a:r>
          </a:p>
        </p:txBody>
      </p:sp>
      <p:sp>
        <p:nvSpPr>
          <p:cNvPr id="3" name="Espace réservé du texte 2">
            <a:extLst>
              <a:ext uri="{FF2B5EF4-FFF2-40B4-BE49-F238E27FC236}">
                <a16:creationId xmlns:a16="http://schemas.microsoft.com/office/drawing/2014/main" id="{C7CC097F-B6E9-8C58-6420-E15803558787}"/>
              </a:ext>
            </a:extLst>
          </p:cNvPr>
          <p:cNvSpPr>
            <a:spLocks noGrp="1"/>
          </p:cNvSpPr>
          <p:nvPr>
            <p:ph type="body" idx="1"/>
          </p:nvPr>
        </p:nvSpPr>
        <p:spPr/>
        <p:txBody>
          <a:bodyPr/>
          <a:lstStyle/>
          <a:p>
            <a:r>
              <a:rPr lang="fr-FR" dirty="0"/>
              <a:t>Exemple dans le secteur des transports</a:t>
            </a:r>
          </a:p>
        </p:txBody>
      </p:sp>
      <p:sp>
        <p:nvSpPr>
          <p:cNvPr id="4" name="Espace réservé du numéro de diapositive 3">
            <a:extLst>
              <a:ext uri="{FF2B5EF4-FFF2-40B4-BE49-F238E27FC236}">
                <a16:creationId xmlns:a16="http://schemas.microsoft.com/office/drawing/2014/main" id="{228E0E2F-26B5-3F15-B4AA-AD4D735E132C}"/>
              </a:ext>
            </a:extLst>
          </p:cNvPr>
          <p:cNvSpPr>
            <a:spLocks noGrp="1"/>
          </p:cNvSpPr>
          <p:nvPr>
            <p:ph type="sldNum" sz="quarter" idx="12"/>
          </p:nvPr>
        </p:nvSpPr>
        <p:spPr/>
        <p:txBody>
          <a:bodyPr/>
          <a:lstStyle/>
          <a:p>
            <a:fld id="{761EC66C-5E5D-400C-B71B-3985800C0813}" type="slidenum">
              <a:rPr lang="en-GB" smtClean="0"/>
              <a:t>9</a:t>
            </a:fld>
            <a:endParaRPr lang="en-GB"/>
          </a:p>
        </p:txBody>
      </p:sp>
    </p:spTree>
    <p:extLst>
      <p:ext uri="{BB962C8B-B14F-4D97-AF65-F5344CB8AC3E}">
        <p14:creationId xmlns:p14="http://schemas.microsoft.com/office/powerpoint/2010/main" val="366034360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2891</TotalTime>
  <Words>968</Words>
  <Application>Microsoft Macintosh PowerPoint</Application>
  <PresentationFormat>Grand écran</PresentationFormat>
  <Paragraphs>81</Paragraphs>
  <Slides>11</Slides>
  <Notes>5</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11</vt:i4>
      </vt:variant>
    </vt:vector>
  </HeadingPairs>
  <TitlesOfParts>
    <vt:vector size="16" baseType="lpstr">
      <vt:lpstr>Arial</vt:lpstr>
      <vt:lpstr>Calibri</vt:lpstr>
      <vt:lpstr>Calibri Light</vt:lpstr>
      <vt:lpstr>Wingdings</vt:lpstr>
      <vt:lpstr>Thème Office</vt:lpstr>
      <vt:lpstr>Présentation PowerPoint</vt:lpstr>
      <vt:lpstr>Principaux résultats du rapport Santé mondiale 2030</vt:lpstr>
      <vt:lpstr>Des co-bénéfices sanitaires documentés à l’échelle mondiale</vt:lpstr>
      <vt:lpstr>Des co-bénéfices sanitaires documentés à l’échelle mondiale</vt:lpstr>
      <vt:lpstr>Déclinaison des co-bénéfices sanitaires par secteur d’activité et déterminant de la santé</vt:lpstr>
      <vt:lpstr>Bénéfices climatiques et sanitaires partagés</vt:lpstr>
      <vt:lpstr>Etude Hamilton (2021) : comparaison des co-bénéfices sur 9 pays suivant la neutralité carbone en 2050</vt:lpstr>
      <vt:lpstr>Etude sur les scénarios Transition(s)2050 de l’ADEME – horizon 2040 </vt:lpstr>
      <vt:lpstr>Les leviers de sobriété apportent plus de bénéfices sanitaires que les leviers technologiques</vt:lpstr>
      <vt:lpstr>Les différentes options de décarbonation ne sont pas équivalentes pour la santé</vt:lpstr>
      <vt:lpstr>Les différentes options de décarbonation ne sont pas équivalentes pour la santé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kjean</dc:creator>
  <cp:lastModifiedBy>Micheline Pham</cp:lastModifiedBy>
  <cp:revision>96</cp:revision>
  <dcterms:created xsi:type="dcterms:W3CDTF">2025-03-10T16:48:48Z</dcterms:created>
  <dcterms:modified xsi:type="dcterms:W3CDTF">2026-06-23T10:00:19Z</dcterms:modified>
</cp:coreProperties>
</file>