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5"/>
  </p:notesMasterIdLst>
  <p:sldIdLst>
    <p:sldId id="2782" r:id="rId2"/>
    <p:sldId id="2783" r:id="rId3"/>
    <p:sldId id="2784" r:id="rId4"/>
    <p:sldId id="2904" r:id="rId5"/>
    <p:sldId id="2905" r:id="rId6"/>
    <p:sldId id="2676" r:id="rId7"/>
    <p:sldId id="2285" r:id="rId8"/>
    <p:sldId id="272" r:id="rId9"/>
    <p:sldId id="274" r:id="rId10"/>
    <p:sldId id="2779" r:id="rId11"/>
    <p:sldId id="278" r:id="rId12"/>
    <p:sldId id="279" r:id="rId13"/>
    <p:sldId id="2663" r:id="rId14"/>
    <p:sldId id="2903" r:id="rId15"/>
    <p:sldId id="256" r:id="rId16"/>
    <p:sldId id="2891" r:id="rId17"/>
    <p:sldId id="2868" r:id="rId18"/>
    <p:sldId id="2881" r:id="rId19"/>
    <p:sldId id="288" r:id="rId20"/>
    <p:sldId id="2807" r:id="rId21"/>
    <p:sldId id="2824" r:id="rId22"/>
    <p:sldId id="2851" r:id="rId23"/>
    <p:sldId id="2293" r:id="rId24"/>
  </p:sldIdLst>
  <p:sldSz cx="12192000" cy="6858000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alibri Light" panose="020F0302020204030204" pitchFamily="34" charset="0"/>
      <p:regular r:id="rId30"/>
      <p:italic r:id="rId31"/>
    </p:embeddedFont>
    <p:embeddedFont>
      <p:font typeface="Garamond" panose="02020404030301010803" pitchFamily="18" charset="0"/>
      <p:regular r:id="rId32"/>
      <p:bold r:id="rId33"/>
      <p:italic r:id="rId34"/>
      <p:boldItalic r:id="rId35"/>
    </p:embeddedFont>
    <p:embeddedFont>
      <p:font typeface="Pacifico" pitchFamily="2" charset="77"/>
      <p:regular r:id="rId36"/>
    </p:embeddedFont>
    <p:embeddedFont>
      <p:font typeface="Raleway Black" panose="020F0502020204030204" pitchFamily="34" charset="0"/>
      <p:bold r:id="rId37"/>
      <p:italic r:id="rId38"/>
      <p:boldItalic r:id="rId39"/>
    </p:embeddedFont>
    <p:embeddedFont>
      <p:font typeface="Raleway SemiBold" panose="020F0502020204030204" pitchFamily="34" charset="0"/>
      <p:regular r:id="rId40"/>
      <p:bold r:id="rId41"/>
      <p:italic r:id="rId42"/>
      <p:boldItalic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07" roundtripDataSignature="AMtx7mh2lup5zL7lNTk9N6kJ730cUBHgI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2582"/>
    <a:srgbClr val="F9F6F8"/>
    <a:srgbClr val="FF00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96"/>
    <p:restoredTop sz="94628"/>
  </p:normalViewPr>
  <p:slideViewPr>
    <p:cSldViewPr snapToGrid="0">
      <p:cViewPr>
        <p:scale>
          <a:sx n="86" d="100"/>
          <a:sy n="86" d="100"/>
        </p:scale>
        <p:origin x="536" y="816"/>
      </p:cViewPr>
      <p:guideLst>
        <p:guide orient="horz" pos="2183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10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07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108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6.fntdata"/><Relationship Id="rId11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fr-FR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61041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9" name="Google Shape;309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8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" name="Google Shape;34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9" name="Google Shape;459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19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</a:t>
            </a:fld>
            <a:endParaRPr lang="fr-FR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1241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ge contenus 1 colonne">
  <p:cSld name="Page contenus 1 colonn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9"/>
          <p:cNvSpPr txBox="1">
            <a:spLocks noGrp="1"/>
          </p:cNvSpPr>
          <p:nvPr>
            <p:ph type="title"/>
          </p:nvPr>
        </p:nvSpPr>
        <p:spPr>
          <a:xfrm>
            <a:off x="2520000" y="2184300"/>
            <a:ext cx="864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 Black"/>
              <a:buNone/>
              <a:defRPr sz="2133">
                <a:latin typeface="Raleway Black"/>
                <a:ea typeface="Raleway Black"/>
                <a:cs typeface="Raleway Black"/>
                <a:sym typeface="Raleway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9"/>
          <p:cNvSpPr txBox="1">
            <a:spLocks noGrp="1"/>
          </p:cNvSpPr>
          <p:nvPr>
            <p:ph type="title" idx="2"/>
          </p:nvPr>
        </p:nvSpPr>
        <p:spPr>
          <a:xfrm>
            <a:off x="2520000" y="654833"/>
            <a:ext cx="8640000" cy="6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aleway Black"/>
              <a:buNone/>
              <a:defRPr>
                <a:latin typeface="Raleway Black"/>
                <a:ea typeface="Raleway Black"/>
                <a:cs typeface="Raleway Black"/>
                <a:sym typeface="Raleway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9"/>
          <p:cNvSpPr txBox="1">
            <a:spLocks noGrp="1"/>
          </p:cNvSpPr>
          <p:nvPr>
            <p:ph type="body" idx="1"/>
          </p:nvPr>
        </p:nvSpPr>
        <p:spPr>
          <a:xfrm>
            <a:off x="2518199" y="2705100"/>
            <a:ext cx="8640000" cy="34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921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Raleway SemiBold"/>
              <a:buChar char="●"/>
              <a:defRPr sz="1333">
                <a:solidFill>
                  <a:srgbClr val="000000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1pPr>
            <a:lvl2pPr marL="914400" lvl="1" indent="-2921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Raleway SemiBold"/>
              <a:buChar char="○"/>
              <a:defRPr sz="1333">
                <a:solidFill>
                  <a:srgbClr val="000000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2pPr>
            <a:lvl3pPr marL="1371600" lvl="2" indent="-2921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Raleway SemiBold"/>
              <a:buChar char="■"/>
              <a:defRPr sz="1333">
                <a:solidFill>
                  <a:srgbClr val="000000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3pPr>
            <a:lvl4pPr marL="1828800" lvl="3" indent="-2921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Raleway SemiBold"/>
              <a:buChar char="●"/>
              <a:defRPr sz="1333">
                <a:solidFill>
                  <a:srgbClr val="000000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4pPr>
            <a:lvl5pPr marL="2286000" lvl="4" indent="-2921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Raleway SemiBold"/>
              <a:buChar char="○"/>
              <a:defRPr sz="1333">
                <a:solidFill>
                  <a:srgbClr val="000000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5pPr>
            <a:lvl6pPr marL="2743200" lvl="5" indent="-2921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Raleway SemiBold"/>
              <a:buChar char="■"/>
              <a:defRPr sz="1333">
                <a:solidFill>
                  <a:srgbClr val="000000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6pPr>
            <a:lvl7pPr marL="3200400" lvl="6" indent="-2921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Raleway SemiBold"/>
              <a:buChar char="●"/>
              <a:defRPr sz="1333">
                <a:solidFill>
                  <a:srgbClr val="000000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7pPr>
            <a:lvl8pPr marL="3657600" lvl="7" indent="-2921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Raleway SemiBold"/>
              <a:buChar char="○"/>
              <a:defRPr sz="1333">
                <a:solidFill>
                  <a:srgbClr val="000000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8pPr>
            <a:lvl9pPr marL="4114800" lvl="8" indent="-2921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Raleway SemiBold"/>
              <a:buChar char="■"/>
              <a:defRPr sz="1333">
                <a:solidFill>
                  <a:srgbClr val="000000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9pPr>
          </a:lstStyle>
          <a:p>
            <a:endParaRPr/>
          </a:p>
        </p:txBody>
      </p:sp>
      <p:sp>
        <p:nvSpPr>
          <p:cNvPr id="25" name="Google Shape;25;p39"/>
          <p:cNvSpPr txBox="1">
            <a:spLocks noGrp="1"/>
          </p:cNvSpPr>
          <p:nvPr>
            <p:ph type="title" idx="3"/>
          </p:nvPr>
        </p:nvSpPr>
        <p:spPr>
          <a:xfrm>
            <a:off x="3961167" y="5402067"/>
            <a:ext cx="7198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F8062"/>
              </a:buClr>
              <a:buSzPts val="1600"/>
              <a:buFont typeface="Pacifico"/>
              <a:buNone/>
              <a:defRPr sz="2133">
                <a:solidFill>
                  <a:srgbClr val="EF8062"/>
                </a:solidFill>
                <a:latin typeface="Pacifico"/>
                <a:ea typeface="Pacifico"/>
                <a:cs typeface="Pacifico"/>
                <a:sym typeface="Pacific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9"/>
          <p:cNvSpPr/>
          <p:nvPr/>
        </p:nvSpPr>
        <p:spPr>
          <a:xfrm>
            <a:off x="0" y="0"/>
            <a:ext cx="1568000" cy="6858000"/>
          </a:xfrm>
          <a:prstGeom prst="rect">
            <a:avLst/>
          </a:prstGeom>
          <a:solidFill>
            <a:srgbClr val="EF806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39"/>
          <p:cNvSpPr txBox="1">
            <a:spLocks noGrp="1"/>
          </p:cNvSpPr>
          <p:nvPr>
            <p:ph type="sldNum" idx="12"/>
          </p:nvPr>
        </p:nvSpPr>
        <p:spPr>
          <a:xfrm>
            <a:off x="418200" y="35578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buClr>
                <a:schemeClr val="dk1"/>
              </a:buClr>
              <a:buSzPts val="2400"/>
              <a:buFont typeface="Raleway Black"/>
              <a:buNone/>
              <a:defRPr sz="2400" b="0" i="0" u="none" strike="noStrike" cap="none">
                <a:solidFill>
                  <a:schemeClr val="dk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1pPr>
            <a:lvl2pPr marL="0" lvl="1" indent="0" algn="ctr">
              <a:buClr>
                <a:schemeClr val="dk1"/>
              </a:buClr>
              <a:buSzPts val="2400"/>
              <a:buFont typeface="Raleway Black"/>
              <a:buNone/>
              <a:defRPr sz="2400" b="0" i="0" u="none" strike="noStrike" cap="none">
                <a:solidFill>
                  <a:schemeClr val="dk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2pPr>
            <a:lvl3pPr marL="0" lvl="2" indent="0" algn="ctr">
              <a:buClr>
                <a:schemeClr val="dk1"/>
              </a:buClr>
              <a:buSzPts val="2400"/>
              <a:buFont typeface="Raleway Black"/>
              <a:buNone/>
              <a:defRPr sz="2400" b="0" i="0" u="none" strike="noStrike" cap="none">
                <a:solidFill>
                  <a:schemeClr val="dk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3pPr>
            <a:lvl4pPr marL="0" lvl="3" indent="0" algn="ctr">
              <a:buClr>
                <a:schemeClr val="dk1"/>
              </a:buClr>
              <a:buSzPts val="2400"/>
              <a:buFont typeface="Raleway Black"/>
              <a:buNone/>
              <a:defRPr sz="2400" b="0" i="0" u="none" strike="noStrike" cap="none">
                <a:solidFill>
                  <a:schemeClr val="dk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4pPr>
            <a:lvl5pPr marL="0" lvl="4" indent="0" algn="ctr">
              <a:buClr>
                <a:schemeClr val="dk1"/>
              </a:buClr>
              <a:buSzPts val="2400"/>
              <a:buFont typeface="Raleway Black"/>
              <a:buNone/>
              <a:defRPr sz="2400" b="0" i="0" u="none" strike="noStrike" cap="none">
                <a:solidFill>
                  <a:schemeClr val="dk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5pPr>
            <a:lvl6pPr marL="0" lvl="5" indent="0" algn="ctr">
              <a:buClr>
                <a:schemeClr val="dk1"/>
              </a:buClr>
              <a:buSzPts val="2400"/>
              <a:buFont typeface="Raleway Black"/>
              <a:buNone/>
              <a:defRPr sz="2400" b="0" i="0" u="none" strike="noStrike" cap="none">
                <a:solidFill>
                  <a:schemeClr val="dk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6pPr>
            <a:lvl7pPr marL="0" lvl="6" indent="0" algn="ctr">
              <a:buClr>
                <a:schemeClr val="dk1"/>
              </a:buClr>
              <a:buSzPts val="2400"/>
              <a:buFont typeface="Raleway Black"/>
              <a:buNone/>
              <a:defRPr sz="2400" b="0" i="0" u="none" strike="noStrike" cap="none">
                <a:solidFill>
                  <a:schemeClr val="dk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7pPr>
            <a:lvl8pPr marL="0" lvl="7" indent="0" algn="ctr">
              <a:buClr>
                <a:schemeClr val="dk1"/>
              </a:buClr>
              <a:buSzPts val="2400"/>
              <a:buFont typeface="Raleway Black"/>
              <a:buNone/>
              <a:defRPr sz="2400" b="0" i="0" u="none" strike="noStrike" cap="none">
                <a:solidFill>
                  <a:schemeClr val="dk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8pPr>
            <a:lvl9pPr marL="0" lvl="8" indent="0" algn="ctr">
              <a:buClr>
                <a:schemeClr val="dk1"/>
              </a:buClr>
              <a:buSzPts val="2400"/>
              <a:buFont typeface="Raleway Black"/>
              <a:buNone/>
              <a:defRPr sz="2400" b="0" i="0" u="none" strike="noStrike" cap="none">
                <a:solidFill>
                  <a:schemeClr val="dk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cxnSp>
        <p:nvCxnSpPr>
          <p:cNvPr id="28" name="Google Shape;28;p39"/>
          <p:cNvCxnSpPr/>
          <p:nvPr/>
        </p:nvCxnSpPr>
        <p:spPr>
          <a:xfrm>
            <a:off x="333200" y="1186667"/>
            <a:ext cx="901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9" name="Google Shape;29;p39"/>
          <p:cNvCxnSpPr/>
          <p:nvPr/>
        </p:nvCxnSpPr>
        <p:spPr>
          <a:xfrm>
            <a:off x="333200" y="5606267"/>
            <a:ext cx="901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0" name="Google Shape;30;p39"/>
          <p:cNvSpPr txBox="1">
            <a:spLocks noGrp="1"/>
          </p:cNvSpPr>
          <p:nvPr>
            <p:ph type="title" idx="4"/>
          </p:nvPr>
        </p:nvSpPr>
        <p:spPr>
          <a:xfrm rot="-5400000">
            <a:off x="-1152800" y="3008267"/>
            <a:ext cx="3873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67"/>
              <a:buFont typeface="Raleway Black"/>
              <a:buNone/>
              <a:defRPr sz="3466">
                <a:latin typeface="Raleway Black"/>
                <a:ea typeface="Raleway Black"/>
                <a:cs typeface="Raleway Black"/>
                <a:sym typeface="Raleway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67"/>
              <a:buNone/>
              <a:defRPr sz="3466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67"/>
              <a:buNone/>
              <a:defRPr sz="3466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67"/>
              <a:buNone/>
              <a:defRPr sz="3466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67"/>
              <a:buNone/>
              <a:defRPr sz="3466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67"/>
              <a:buNone/>
              <a:defRPr sz="3466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67"/>
              <a:buNone/>
              <a:defRPr sz="3466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67"/>
              <a:buNone/>
              <a:defRPr sz="3466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67"/>
              <a:buNone/>
              <a:defRPr sz="3466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39"/>
          <p:cNvSpPr txBox="1"/>
          <p:nvPr/>
        </p:nvSpPr>
        <p:spPr>
          <a:xfrm>
            <a:off x="126200" y="5885667"/>
            <a:ext cx="13156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aleway Black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Raleway Black"/>
                <a:ea typeface="Raleway Black"/>
                <a:cs typeface="Raleway Black"/>
                <a:sym typeface="Raleway Black"/>
              </a:rPr>
              <a:t>Le Grand Tour GERME</a:t>
            </a:r>
            <a:endParaRPr sz="1200" b="0" i="0" u="none" strike="noStrike" cap="none">
              <a:solidFill>
                <a:schemeClr val="dk1"/>
              </a:solidFill>
              <a:latin typeface="Raleway Black"/>
              <a:ea typeface="Raleway Black"/>
              <a:cs typeface="Raleway Black"/>
              <a:sym typeface="Raleway Black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191">
          <p15:clr>
            <a:srgbClr val="FA7B17"/>
          </p15:clr>
        </p15:guide>
        <p15:guide id="2" pos="5272">
          <p15:clr>
            <a:srgbClr val="FA7B17"/>
          </p15:clr>
        </p15:guide>
        <p15:guide id="3" orient="horz" pos="340">
          <p15:clr>
            <a:srgbClr val="FA7B17"/>
          </p15:clr>
        </p15:guide>
        <p15:guide id="4" orient="horz" pos="2886">
          <p15:clr>
            <a:srgbClr val="FA7B17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texte vertical" type="vertTx">
  <p:cSld name="VERTICAL_TEX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4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vertical et texte" type="vertTitleAndTx">
  <p:cSld name="VERTICAL_TITLE_AND_VERTICAL_TEX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5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5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5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5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5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5116-BA06-FE4C-9F46-7D15A33EAD97}" type="datetimeFigureOut">
              <a:rPr lang="fr-FR" smtClean="0"/>
              <a:t>10/04/2026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4A06-D737-0949-8BCE-E06173D1BC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5289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034781C-9187-7B40-970D-B32DE2C03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85061" y="6356350"/>
            <a:ext cx="5968339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A61663C-C986-1C46-ADE7-0B20021D3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1DD10-B8CB-8B42-87C2-30B745D00CD2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79A5DCAF-F147-474B-8063-236EA25D1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230" y="1153414"/>
            <a:ext cx="11891608" cy="50235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2" name="Espace réservé du titre 1">
            <a:extLst>
              <a:ext uri="{FF2B5EF4-FFF2-40B4-BE49-F238E27FC236}">
                <a16:creationId xmlns:a16="http://schemas.microsoft.com/office/drawing/2014/main" id="{33710362-3E3C-0F40-B17A-FC41AACA5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722" y="77531"/>
            <a:ext cx="11814116" cy="8754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878454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 type="blank">
  <p:cSld name="BLANK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de section" type="secHead">
  <p:cSld name="SECTION_HEAD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4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4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ison" type="twoTxTwoObj">
  <p:cSld name="TWO_OBJECTS_WITH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4" name="Google Shape;64;p4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4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6" name="Google Shape;66;p4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 avec légende" type="objTx">
  <p:cSld name="OBJECT_WITH_CAPTION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8" name="Google Shape;78;p4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9" name="Google Shape;79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vec légende" type="picTx">
  <p:cSld name="PICTURE_WITH_CAPTION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4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85" name="Google Shape;85;p4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6" name="Google Shape;86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70" r:id="rId12"/>
    <p:sldLayoutId id="214748367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jpg"/><Relationship Id="rId9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8.jpeg"/><Relationship Id="rId4" Type="http://schemas.openxmlformats.org/officeDocument/2006/relationships/image" Target="../media/image4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18" Type="http://schemas.openxmlformats.org/officeDocument/2006/relationships/image" Target="../media/image69.jpeg"/><Relationship Id="rId26" Type="http://schemas.openxmlformats.org/officeDocument/2006/relationships/image" Target="../media/image77.png"/><Relationship Id="rId3" Type="http://schemas.openxmlformats.org/officeDocument/2006/relationships/image" Target="../media/image54.png"/><Relationship Id="rId21" Type="http://schemas.openxmlformats.org/officeDocument/2006/relationships/image" Target="../media/image72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17" Type="http://schemas.openxmlformats.org/officeDocument/2006/relationships/image" Target="../media/image68.png"/><Relationship Id="rId25" Type="http://schemas.openxmlformats.org/officeDocument/2006/relationships/image" Target="../media/image76.png"/><Relationship Id="rId2" Type="http://schemas.openxmlformats.org/officeDocument/2006/relationships/image" Target="../media/image53.png"/><Relationship Id="rId16" Type="http://schemas.openxmlformats.org/officeDocument/2006/relationships/image" Target="../media/image67.png"/><Relationship Id="rId20" Type="http://schemas.openxmlformats.org/officeDocument/2006/relationships/image" Target="../media/image71.png"/><Relationship Id="rId29" Type="http://schemas.openxmlformats.org/officeDocument/2006/relationships/image" Target="../media/image8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24" Type="http://schemas.openxmlformats.org/officeDocument/2006/relationships/image" Target="../media/image75.png"/><Relationship Id="rId5" Type="http://schemas.openxmlformats.org/officeDocument/2006/relationships/image" Target="../media/image56.png"/><Relationship Id="rId15" Type="http://schemas.openxmlformats.org/officeDocument/2006/relationships/image" Target="../media/image66.png"/><Relationship Id="rId23" Type="http://schemas.openxmlformats.org/officeDocument/2006/relationships/image" Target="../media/image74.png"/><Relationship Id="rId28" Type="http://schemas.openxmlformats.org/officeDocument/2006/relationships/image" Target="../media/image79.png"/><Relationship Id="rId10" Type="http://schemas.openxmlformats.org/officeDocument/2006/relationships/image" Target="../media/image61.png"/><Relationship Id="rId19" Type="http://schemas.openxmlformats.org/officeDocument/2006/relationships/image" Target="../media/image70.jpe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5.png"/><Relationship Id="rId22" Type="http://schemas.openxmlformats.org/officeDocument/2006/relationships/image" Target="../media/image73.png"/><Relationship Id="rId27" Type="http://schemas.openxmlformats.org/officeDocument/2006/relationships/image" Target="../media/image78.png"/><Relationship Id="rId30" Type="http://schemas.openxmlformats.org/officeDocument/2006/relationships/image" Target="../media/image8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image" Target="../media/image83.jpg"/><Relationship Id="rId7" Type="http://schemas.openxmlformats.org/officeDocument/2006/relationships/image" Target="../media/image87.jpeg"/><Relationship Id="rId12" Type="http://schemas.openxmlformats.org/officeDocument/2006/relationships/image" Target="../media/image9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6.png"/><Relationship Id="rId11" Type="http://schemas.openxmlformats.org/officeDocument/2006/relationships/image" Target="../media/image90.png"/><Relationship Id="rId5" Type="http://schemas.openxmlformats.org/officeDocument/2006/relationships/image" Target="../media/image85.png"/><Relationship Id="rId10" Type="http://schemas.openxmlformats.org/officeDocument/2006/relationships/image" Target="../media/image89.png"/><Relationship Id="rId4" Type="http://schemas.openxmlformats.org/officeDocument/2006/relationships/image" Target="../media/image84.png"/><Relationship Id="rId9" Type="http://schemas.openxmlformats.org/officeDocument/2006/relationships/image" Target="../media/image8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13" Type="http://schemas.openxmlformats.org/officeDocument/2006/relationships/image" Target="../media/image16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12" Type="http://schemas.openxmlformats.org/officeDocument/2006/relationships/image" Target="../media/image15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11" Type="http://schemas.openxmlformats.org/officeDocument/2006/relationships/image" Target="../media/image14.jpg"/><Relationship Id="rId5" Type="http://schemas.openxmlformats.org/officeDocument/2006/relationships/image" Target="../media/image8.jpg"/><Relationship Id="rId10" Type="http://schemas.openxmlformats.org/officeDocument/2006/relationships/image" Target="../media/image13.jpg"/><Relationship Id="rId4" Type="http://schemas.openxmlformats.org/officeDocument/2006/relationships/image" Target="../media/image7.jpg"/><Relationship Id="rId9" Type="http://schemas.openxmlformats.org/officeDocument/2006/relationships/image" Target="../media/image12.jpg"/><Relationship Id="rId14" Type="http://schemas.openxmlformats.org/officeDocument/2006/relationships/image" Target="../media/image1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58BBA1DE-DB66-97DE-6C34-1478E4720E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033076"/>
            <a:ext cx="12192000" cy="8997178"/>
          </a:xfrm>
          <a:prstGeom prst="rect">
            <a:avLst/>
          </a:prstGeom>
        </p:spPr>
      </p:pic>
      <p:grpSp>
        <p:nvGrpSpPr>
          <p:cNvPr id="8" name="Groupe 7">
            <a:extLst>
              <a:ext uri="{FF2B5EF4-FFF2-40B4-BE49-F238E27FC236}">
                <a16:creationId xmlns:a16="http://schemas.microsoft.com/office/drawing/2014/main" id="{1EBEC874-9F10-7544-97C9-6AB649141DE8}"/>
              </a:ext>
            </a:extLst>
          </p:cNvPr>
          <p:cNvGrpSpPr/>
          <p:nvPr/>
        </p:nvGrpSpPr>
        <p:grpSpPr>
          <a:xfrm>
            <a:off x="3245543" y="4885618"/>
            <a:ext cx="5579622" cy="1241495"/>
            <a:chOff x="945932" y="3982624"/>
            <a:chExt cx="4184716" cy="931121"/>
          </a:xfrm>
        </p:grpSpPr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5EE1FA55-79A6-5548-A395-EE44590B9A98}"/>
                </a:ext>
              </a:extLst>
            </p:cNvPr>
            <p:cNvSpPr txBox="1"/>
            <p:nvPr/>
          </p:nvSpPr>
          <p:spPr>
            <a:xfrm>
              <a:off x="2606100" y="4087332"/>
              <a:ext cx="2524548" cy="777232"/>
            </a:xfrm>
            <a:prstGeom prst="rect">
              <a:avLst/>
            </a:prstGeom>
            <a:solidFill>
              <a:schemeClr val="bg1">
                <a:alpha val="74737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Olivier Hamant</a:t>
              </a:r>
            </a:p>
            <a:p>
              <a:pPr algn="ctr"/>
              <a:r>
                <a:rPr lang="fr-FR" sz="1867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RDP </a:t>
              </a:r>
              <a:r>
                <a:rPr lang="fr-FR" sz="1867"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lab</a:t>
              </a:r>
              <a:r>
                <a:rPr lang="fr-FR" sz="1867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&amp; Institut Michel Serres</a:t>
              </a:r>
            </a:p>
            <a:p>
              <a:pPr algn="ctr"/>
              <a:r>
                <a:rPr lang="fr-FR" sz="1867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INRAE, ENS Lyon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483A9864-D807-094F-B119-B37E934C78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5932" y="3982624"/>
              <a:ext cx="1448411" cy="931121"/>
            </a:xfrm>
            <a:prstGeom prst="rect">
              <a:avLst/>
            </a:prstGeom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8E116D49-C4DC-E151-EE43-0B198E5F5E8C}"/>
              </a:ext>
            </a:extLst>
          </p:cNvPr>
          <p:cNvSpPr txBox="1"/>
          <p:nvPr/>
        </p:nvSpPr>
        <p:spPr>
          <a:xfrm>
            <a:off x="2067343" y="398925"/>
            <a:ext cx="79266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fr-FR" sz="54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Le temps de la robustesse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894A9D6-8107-5ED8-3B82-8115C442D8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413" y="6346167"/>
            <a:ext cx="1230015" cy="43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82942B4-1D72-3A29-33DE-ED29FD55E49C}"/>
              </a:ext>
            </a:extLst>
          </p:cNvPr>
          <p:cNvSpPr txBox="1"/>
          <p:nvPr/>
        </p:nvSpPr>
        <p:spPr>
          <a:xfrm>
            <a:off x="5424024" y="6393584"/>
            <a:ext cx="3407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Licence la plus ouverte, autorisant l’exploitation, la modification et la libre distribution, y compris à des fins commerciales, en citant l’auteur.</a:t>
            </a:r>
          </a:p>
        </p:txBody>
      </p:sp>
    </p:spTree>
    <p:extLst>
      <p:ext uri="{BB962C8B-B14F-4D97-AF65-F5344CB8AC3E}">
        <p14:creationId xmlns:p14="http://schemas.microsoft.com/office/powerpoint/2010/main" val="3706937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5E5551D4-A7D1-01EB-96FF-F38A65CB6E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719" y="2174584"/>
            <a:ext cx="5175841" cy="309665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E95D800-BD5A-A598-3250-AD7EF977C20F}"/>
              </a:ext>
            </a:extLst>
          </p:cNvPr>
          <p:cNvSpPr/>
          <p:nvPr/>
        </p:nvSpPr>
        <p:spPr>
          <a:xfrm>
            <a:off x="6297521" y="2174584"/>
            <a:ext cx="5241725" cy="3096656"/>
          </a:xfrm>
          <a:prstGeom prst="rect">
            <a:avLst/>
          </a:prstGeom>
          <a:solidFill>
            <a:srgbClr val="F9F6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4" name="Google Shape;344;p21"/>
          <p:cNvSpPr txBox="1"/>
          <p:nvPr/>
        </p:nvSpPr>
        <p:spPr>
          <a:xfrm>
            <a:off x="392326" y="475263"/>
            <a:ext cx="11407348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 systèmes vivants ne sont pas à leur optimum</a:t>
            </a:r>
            <a:endParaRPr sz="4400" dirty="0"/>
          </a:p>
        </p:txBody>
      </p:sp>
      <p:sp>
        <p:nvSpPr>
          <p:cNvPr id="346" name="Google Shape;346;p21"/>
          <p:cNvSpPr txBox="1"/>
          <p:nvPr/>
        </p:nvSpPr>
        <p:spPr>
          <a:xfrm>
            <a:off x="7033270" y="5416327"/>
            <a:ext cx="42330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Optimum de nos enzymes: 40°C</a:t>
            </a:r>
            <a:endParaRPr/>
          </a:p>
        </p:txBody>
      </p:sp>
      <p:sp>
        <p:nvSpPr>
          <p:cNvPr id="348" name="Google Shape;348;p21"/>
          <p:cNvSpPr txBox="1"/>
          <p:nvPr/>
        </p:nvSpPr>
        <p:spPr>
          <a:xfrm>
            <a:off x="1108218" y="5416328"/>
            <a:ext cx="382954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Température du corps: 37°C</a:t>
            </a:r>
            <a:endParaRPr dirty="0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F87AE8EB-3A5F-F45F-32B9-653F35B6F4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79609" y="1364209"/>
            <a:ext cx="4513783" cy="4513783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2F4F835C-9231-AD0B-674F-35673AA8DE21}"/>
              </a:ext>
            </a:extLst>
          </p:cNvPr>
          <p:cNvSpPr txBox="1"/>
          <p:nvPr/>
        </p:nvSpPr>
        <p:spPr>
          <a:xfrm rot="16200000">
            <a:off x="11014607" y="4791869"/>
            <a:ext cx="80342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fr-FR" sz="8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VideoPlasty</a:t>
            </a:r>
            <a:endParaRPr lang="fr-FR" sz="800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461475B-B948-D011-E14D-2ADC8ED6BA26}"/>
              </a:ext>
            </a:extLst>
          </p:cNvPr>
          <p:cNvSpPr txBox="1"/>
          <p:nvPr/>
        </p:nvSpPr>
        <p:spPr>
          <a:xfrm rot="16200000">
            <a:off x="5257864" y="4794154"/>
            <a:ext cx="8130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Jacek </a:t>
            </a:r>
            <a:r>
              <a:rPr lang="fr-FR" sz="8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Halicki</a:t>
            </a:r>
            <a:endParaRPr lang="fr-FR" sz="800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3"/>
          <p:cNvSpPr txBox="1"/>
          <p:nvPr/>
        </p:nvSpPr>
        <p:spPr>
          <a:xfrm>
            <a:off x="436099" y="224864"/>
            <a:ext cx="11338547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 gains de performance sont contreproductifs</a:t>
            </a:r>
            <a:endParaRPr sz="4400" dirty="0"/>
          </a:p>
        </p:txBody>
      </p:sp>
      <p:grpSp>
        <p:nvGrpSpPr>
          <p:cNvPr id="363" name="Google Shape;363;p23"/>
          <p:cNvGrpSpPr/>
          <p:nvPr/>
        </p:nvGrpSpPr>
        <p:grpSpPr>
          <a:xfrm>
            <a:off x="2777067" y="1087666"/>
            <a:ext cx="8525282" cy="4744913"/>
            <a:chOff x="2159000" y="815749"/>
            <a:chExt cx="5756961" cy="3204150"/>
          </a:xfrm>
        </p:grpSpPr>
        <p:sp>
          <p:nvSpPr>
            <p:cNvPr id="364" name="Google Shape;364;p23"/>
            <p:cNvSpPr/>
            <p:nvPr/>
          </p:nvSpPr>
          <p:spPr>
            <a:xfrm>
              <a:off x="2603530" y="1821885"/>
              <a:ext cx="3235676" cy="2029359"/>
            </a:xfrm>
            <a:custGeom>
              <a:avLst/>
              <a:gdLst/>
              <a:ahLst/>
              <a:cxnLst/>
              <a:rect l="l" t="t" r="r" b="b"/>
              <a:pathLst>
                <a:path w="3598218" h="2256740" extrusionOk="0">
                  <a:moveTo>
                    <a:pt x="0" y="2256740"/>
                  </a:moveTo>
                  <a:cubicBezTo>
                    <a:pt x="664377" y="1263168"/>
                    <a:pt x="1328754" y="269596"/>
                    <a:pt x="1928457" y="34431"/>
                  </a:cubicBezTo>
                  <a:cubicBezTo>
                    <a:pt x="2528160" y="-200734"/>
                    <a:pt x="3598218" y="845750"/>
                    <a:pt x="3598218" y="845750"/>
                  </a:cubicBezTo>
                </a:path>
              </a:pathLst>
            </a:custGeom>
            <a:noFill/>
            <a:ln w="5715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365" name="Google Shape;365;p23"/>
            <p:cNvCxnSpPr>
              <a:stCxn id="364" idx="0"/>
            </p:cNvCxnSpPr>
            <p:nvPr/>
          </p:nvCxnSpPr>
          <p:spPr>
            <a:xfrm rot="10800000">
              <a:off x="2603530" y="1228944"/>
              <a:ext cx="0" cy="2622300"/>
            </a:xfrm>
            <a:prstGeom prst="straightConnector1">
              <a:avLst/>
            </a:prstGeom>
            <a:noFill/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stealth" w="med" len="med"/>
            </a:ln>
          </p:spPr>
        </p:cxnSp>
        <p:cxnSp>
          <p:nvCxnSpPr>
            <p:cNvPr id="366" name="Google Shape;366;p23"/>
            <p:cNvCxnSpPr>
              <a:stCxn id="364" idx="0"/>
            </p:cNvCxnSpPr>
            <p:nvPr/>
          </p:nvCxnSpPr>
          <p:spPr>
            <a:xfrm>
              <a:off x="2603531" y="3851244"/>
              <a:ext cx="3774900" cy="0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stealth" w="med" len="med"/>
            </a:ln>
          </p:spPr>
        </p:cxnSp>
        <p:sp>
          <p:nvSpPr>
            <p:cNvPr id="367" name="Google Shape;367;p23"/>
            <p:cNvSpPr txBox="1"/>
            <p:nvPr/>
          </p:nvSpPr>
          <p:spPr>
            <a:xfrm>
              <a:off x="6524977" y="3666578"/>
              <a:ext cx="1390984" cy="3533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2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Performance</a:t>
              </a:r>
              <a:endParaRPr/>
            </a:p>
          </p:txBody>
        </p:sp>
        <p:sp>
          <p:nvSpPr>
            <p:cNvPr id="368" name="Google Shape;368;p23"/>
            <p:cNvSpPr txBox="1"/>
            <p:nvPr/>
          </p:nvSpPr>
          <p:spPr>
            <a:xfrm>
              <a:off x="2159000" y="815749"/>
              <a:ext cx="1236926" cy="3533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2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Robustesse</a:t>
              </a:r>
              <a:endParaRPr/>
            </a:p>
          </p:txBody>
        </p:sp>
      </p:grpSp>
      <p:sp>
        <p:nvSpPr>
          <p:cNvPr id="369" name="Google Shape;369;p23"/>
          <p:cNvSpPr/>
          <p:nvPr/>
        </p:nvSpPr>
        <p:spPr>
          <a:xfrm>
            <a:off x="3435358" y="5856290"/>
            <a:ext cx="5807133" cy="883177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2238FA"/>
              </a:gs>
              <a:gs pos="100000">
                <a:srgbClr val="7F7F7F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Progrès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4" name="Google Shape;374;p24"/>
          <p:cNvGrpSpPr/>
          <p:nvPr/>
        </p:nvGrpSpPr>
        <p:grpSpPr>
          <a:xfrm>
            <a:off x="2777067" y="1087666"/>
            <a:ext cx="8525282" cy="4744913"/>
            <a:chOff x="2159000" y="815749"/>
            <a:chExt cx="5756961" cy="3204150"/>
          </a:xfrm>
        </p:grpSpPr>
        <p:sp>
          <p:nvSpPr>
            <p:cNvPr id="375" name="Google Shape;375;p24"/>
            <p:cNvSpPr/>
            <p:nvPr/>
          </p:nvSpPr>
          <p:spPr>
            <a:xfrm>
              <a:off x="2603530" y="1821885"/>
              <a:ext cx="3235676" cy="2029359"/>
            </a:xfrm>
            <a:custGeom>
              <a:avLst/>
              <a:gdLst/>
              <a:ahLst/>
              <a:cxnLst/>
              <a:rect l="l" t="t" r="r" b="b"/>
              <a:pathLst>
                <a:path w="3598218" h="2256740" extrusionOk="0">
                  <a:moveTo>
                    <a:pt x="0" y="2256740"/>
                  </a:moveTo>
                  <a:cubicBezTo>
                    <a:pt x="664377" y="1263168"/>
                    <a:pt x="1328754" y="269596"/>
                    <a:pt x="1928457" y="34431"/>
                  </a:cubicBezTo>
                  <a:cubicBezTo>
                    <a:pt x="2528160" y="-200734"/>
                    <a:pt x="3598218" y="845750"/>
                    <a:pt x="3598218" y="845750"/>
                  </a:cubicBezTo>
                </a:path>
              </a:pathLst>
            </a:custGeom>
            <a:noFill/>
            <a:ln w="57150" cap="flat" cmpd="sng">
              <a:solidFill>
                <a:srgbClr val="FF000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376" name="Google Shape;376;p24"/>
            <p:cNvCxnSpPr>
              <a:stCxn id="375" idx="0"/>
            </p:cNvCxnSpPr>
            <p:nvPr/>
          </p:nvCxnSpPr>
          <p:spPr>
            <a:xfrm rot="10800000">
              <a:off x="2603530" y="1228944"/>
              <a:ext cx="0" cy="2622300"/>
            </a:xfrm>
            <a:prstGeom prst="straightConnector1">
              <a:avLst/>
            </a:prstGeom>
            <a:noFill/>
            <a:ln w="12700" cap="flat" cmpd="sng">
              <a:solidFill>
                <a:srgbClr val="000000"/>
              </a:solidFill>
              <a:prstDash val="solid"/>
              <a:miter lim="800000"/>
              <a:headEnd type="none" w="sm" len="sm"/>
              <a:tailEnd type="stealth" w="med" len="med"/>
            </a:ln>
          </p:spPr>
        </p:cxnSp>
        <p:cxnSp>
          <p:nvCxnSpPr>
            <p:cNvPr id="377" name="Google Shape;377;p24"/>
            <p:cNvCxnSpPr>
              <a:stCxn id="375" idx="0"/>
            </p:cNvCxnSpPr>
            <p:nvPr/>
          </p:nvCxnSpPr>
          <p:spPr>
            <a:xfrm>
              <a:off x="2603531" y="3851244"/>
              <a:ext cx="3774900" cy="0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stealth" w="med" len="med"/>
            </a:ln>
          </p:spPr>
        </p:cxnSp>
        <p:sp>
          <p:nvSpPr>
            <p:cNvPr id="378" name="Google Shape;378;p24"/>
            <p:cNvSpPr txBox="1"/>
            <p:nvPr/>
          </p:nvSpPr>
          <p:spPr>
            <a:xfrm>
              <a:off x="6524977" y="3666578"/>
              <a:ext cx="1390984" cy="3533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2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Performance</a:t>
              </a:r>
              <a:endParaRPr/>
            </a:p>
          </p:txBody>
        </p:sp>
        <p:sp>
          <p:nvSpPr>
            <p:cNvPr id="379" name="Google Shape;379;p24"/>
            <p:cNvSpPr txBox="1"/>
            <p:nvPr/>
          </p:nvSpPr>
          <p:spPr>
            <a:xfrm>
              <a:off x="2159000" y="815749"/>
              <a:ext cx="1236926" cy="3533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2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Robustesse</a:t>
              </a:r>
              <a:endParaRPr/>
            </a:p>
          </p:txBody>
        </p:sp>
      </p:grpSp>
      <p:sp>
        <p:nvSpPr>
          <p:cNvPr id="380" name="Google Shape;380;p24"/>
          <p:cNvSpPr/>
          <p:nvPr/>
        </p:nvSpPr>
        <p:spPr>
          <a:xfrm rot="-5400000">
            <a:off x="307394" y="2994618"/>
            <a:ext cx="4075757" cy="1100655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2238FA"/>
              </a:gs>
              <a:gs pos="100000">
                <a:srgbClr val="00B050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Progrès</a:t>
            </a:r>
            <a:endParaRPr/>
          </a:p>
        </p:txBody>
      </p:sp>
      <p:sp>
        <p:nvSpPr>
          <p:cNvPr id="381" name="Google Shape;381;p24"/>
          <p:cNvSpPr txBox="1"/>
          <p:nvPr/>
        </p:nvSpPr>
        <p:spPr>
          <a:xfrm>
            <a:off x="309491" y="206791"/>
            <a:ext cx="11591765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vivant pour réinventer le progrès au 21</a:t>
            </a:r>
            <a:r>
              <a:rPr lang="fr-FR" sz="4400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fr-FR" sz="4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siècle</a:t>
            </a:r>
            <a:endParaRPr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70DEF67C-BDED-8581-C888-4CE6AB6A01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41248"/>
            <a:ext cx="12192000" cy="8054489"/>
          </a:xfrm>
          <a:prstGeom prst="rect">
            <a:avLst/>
          </a:prstGeom>
        </p:spPr>
      </p:pic>
      <p:sp>
        <p:nvSpPr>
          <p:cNvPr id="2" name="Google Shape;381;p24">
            <a:extLst>
              <a:ext uri="{FF2B5EF4-FFF2-40B4-BE49-F238E27FC236}">
                <a16:creationId xmlns:a16="http://schemas.microsoft.com/office/drawing/2014/main" id="{E998208B-6365-180F-4F65-B185E2E7E55E}"/>
              </a:ext>
            </a:extLst>
          </p:cNvPr>
          <p:cNvSpPr txBox="1"/>
          <p:nvPr/>
        </p:nvSpPr>
        <p:spPr>
          <a:xfrm>
            <a:off x="1148574" y="263063"/>
            <a:ext cx="9913434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 systèmes changent par les marges</a:t>
            </a:r>
            <a:endParaRPr sz="44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B162E5D-8D20-340E-80FA-88C6E26CC211}"/>
              </a:ext>
            </a:extLst>
          </p:cNvPr>
          <p:cNvSpPr txBox="1"/>
          <p:nvPr/>
        </p:nvSpPr>
        <p:spPr>
          <a:xfrm rot="16200000">
            <a:off x="11508503" y="6258680"/>
            <a:ext cx="9060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fr-FR" sz="8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Mostafameraji</a:t>
            </a:r>
            <a:endParaRPr lang="fr-FR" sz="800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3320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31DD984E-0F9E-942B-B41D-54C7043128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0037"/>
          <a:stretch/>
        </p:blipFill>
        <p:spPr>
          <a:xfrm>
            <a:off x="7984896" y="2493429"/>
            <a:ext cx="3980914" cy="2717311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84D9C680-1932-5F06-283F-3D70889CE8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861" y="2482087"/>
            <a:ext cx="3639220" cy="272941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C73B7F5-1CE6-75A6-6F1A-70635C32D5E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1073"/>
          <a:stretch/>
        </p:blipFill>
        <p:spPr>
          <a:xfrm>
            <a:off x="4152985" y="2494192"/>
            <a:ext cx="3248088" cy="2717311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8DAB70BC-E3EB-C3DB-FE07-B0B4AFCB52A2}"/>
              </a:ext>
            </a:extLst>
          </p:cNvPr>
          <p:cNvSpPr txBox="1"/>
          <p:nvPr/>
        </p:nvSpPr>
        <p:spPr>
          <a:xfrm>
            <a:off x="903839" y="424982"/>
            <a:ext cx="102691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latin typeface="Calibri" panose="020F0502020204030204" pitchFamily="34" charset="0"/>
                <a:cs typeface="Calibri" panose="020F0502020204030204" pitchFamily="34" charset="0"/>
              </a:rPr>
              <a:t>Nous avons </a:t>
            </a:r>
            <a:r>
              <a:rPr lang="fr-FR" sz="4400" b="1" i="1" dirty="0">
                <a:latin typeface="Calibri" panose="020F0502020204030204" pitchFamily="34" charset="0"/>
                <a:cs typeface="Calibri" panose="020F0502020204030204" pitchFamily="34" charset="0"/>
              </a:rPr>
              <a:t>déjà</a:t>
            </a:r>
            <a:r>
              <a:rPr lang="fr-FR" sz="4400" dirty="0">
                <a:latin typeface="Calibri" panose="020F0502020204030204" pitchFamily="34" charset="0"/>
                <a:cs typeface="Calibri" panose="020F0502020204030204" pitchFamily="34" charset="0"/>
              </a:rPr>
              <a:t> basculé vers la robustesse!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5D687BA-7F3D-A988-7BC1-B6EB33EC409A}"/>
              </a:ext>
            </a:extLst>
          </p:cNvPr>
          <p:cNvSpPr txBox="1"/>
          <p:nvPr/>
        </p:nvSpPr>
        <p:spPr>
          <a:xfrm>
            <a:off x="605069" y="5347665"/>
            <a:ext cx="25908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Agroécologie, agroforesterie,…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317F9A0-342D-7501-243D-3D824B3BC5F4}"/>
              </a:ext>
            </a:extLst>
          </p:cNvPr>
          <p:cNvSpPr txBox="1"/>
          <p:nvPr/>
        </p:nvSpPr>
        <p:spPr>
          <a:xfrm>
            <a:off x="4090266" y="5347665"/>
            <a:ext cx="35158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Economie de l’usage, du partage, ESS,..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E93ED1B-9064-3A88-FC8C-2820C2068632}"/>
              </a:ext>
            </a:extLst>
          </p:cNvPr>
          <p:cNvSpPr txBox="1"/>
          <p:nvPr/>
        </p:nvSpPr>
        <p:spPr>
          <a:xfrm>
            <a:off x="7924909" y="5341761"/>
            <a:ext cx="42114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Convention citoyenne,</a:t>
            </a:r>
          </a:p>
          <a:p>
            <a:pPr algn="ctr"/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architecture participative,…</a:t>
            </a:r>
          </a:p>
        </p:txBody>
      </p:sp>
      <p:pic>
        <p:nvPicPr>
          <p:cNvPr id="3076" name="Picture 4" descr="MEDVASC - Convention citoyenne">
            <a:extLst>
              <a:ext uri="{FF2B5EF4-FFF2-40B4-BE49-F238E27FC236}">
                <a16:creationId xmlns:a16="http://schemas.microsoft.com/office/drawing/2014/main" id="{21EAB5B5-3D4D-967B-A81A-62E7CBCD35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8467" y="905250"/>
            <a:ext cx="1811518" cy="174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Repair Café | Magny-les-Hameaux">
            <a:extLst>
              <a:ext uri="{FF2B5EF4-FFF2-40B4-BE49-F238E27FC236}">
                <a16:creationId xmlns:a16="http://schemas.microsoft.com/office/drawing/2014/main" id="{0DFAA4A4-61E0-18CF-CD8E-DEE323E979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960" y="1420159"/>
            <a:ext cx="769441" cy="76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Triticum | Rouen">
            <a:extLst>
              <a:ext uri="{FF2B5EF4-FFF2-40B4-BE49-F238E27FC236}">
                <a16:creationId xmlns:a16="http://schemas.microsoft.com/office/drawing/2014/main" id="{BB21EDAD-0DB6-925B-857C-9E44C7005F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994" y="1600499"/>
            <a:ext cx="1137202" cy="1137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Ressources - Centre de Ressources - Terre de liens">
            <a:extLst>
              <a:ext uri="{FF2B5EF4-FFF2-40B4-BE49-F238E27FC236}">
                <a16:creationId xmlns:a16="http://schemas.microsoft.com/office/drawing/2014/main" id="{DC6F17EC-0F0A-E341-C8E4-3CA8045947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833" y="2290702"/>
            <a:ext cx="977390" cy="977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nercoop — Wikipédia">
            <a:extLst>
              <a:ext uri="{FF2B5EF4-FFF2-40B4-BE49-F238E27FC236}">
                <a16:creationId xmlns:a16="http://schemas.microsoft.com/office/drawing/2014/main" id="{FB3F546A-5399-CC97-4443-3CEEC4A80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565" y="2337620"/>
            <a:ext cx="1230066" cy="42443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2890F633-0CCD-13EA-BB1B-E639FB192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515" y="1960910"/>
            <a:ext cx="914354" cy="6649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6" descr="Fédération Française des Trucs qui Marchent">
            <a:extLst>
              <a:ext uri="{FF2B5EF4-FFF2-40B4-BE49-F238E27FC236}">
                <a16:creationId xmlns:a16="http://schemas.microsoft.com/office/drawing/2014/main" id="{FA3497F2-63DB-3DBE-3921-0302031B62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8215" y="1820689"/>
            <a:ext cx="1846951" cy="1080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La CEC, association d'intérêt général">
            <a:extLst>
              <a:ext uri="{FF2B5EF4-FFF2-40B4-BE49-F238E27FC236}">
                <a16:creationId xmlns:a16="http://schemas.microsoft.com/office/drawing/2014/main" id="{FA62E21B-C2CF-76CB-A9B5-2E7D96DB8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8808" y="2308039"/>
            <a:ext cx="977391" cy="97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FF16BB51-49D9-6F04-7EBF-415746E06C4C}"/>
              </a:ext>
            </a:extLst>
          </p:cNvPr>
          <p:cNvSpPr txBox="1"/>
          <p:nvPr/>
        </p:nvSpPr>
        <p:spPr>
          <a:xfrm rot="16200000">
            <a:off x="6833294" y="4679015"/>
            <a:ext cx="93006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fr-FR" sz="8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Ilvy</a:t>
            </a:r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8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Njiokiktjien</a:t>
            </a:r>
            <a:endParaRPr lang="fr-FR" sz="800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77368FF-2BF9-04C9-A825-004DE6CAEB75}"/>
              </a:ext>
            </a:extLst>
          </p:cNvPr>
          <p:cNvSpPr txBox="1"/>
          <p:nvPr/>
        </p:nvSpPr>
        <p:spPr>
          <a:xfrm rot="16200000">
            <a:off x="11430043" y="4665649"/>
            <a:ext cx="88678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fr-FR" sz="8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GodefroyParis</a:t>
            </a:r>
            <a:endParaRPr lang="fr-FR" sz="800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834A9BA-8AF5-8315-2319-131761357141}"/>
              </a:ext>
            </a:extLst>
          </p:cNvPr>
          <p:cNvSpPr txBox="1"/>
          <p:nvPr/>
        </p:nvSpPr>
        <p:spPr>
          <a:xfrm rot="16200000">
            <a:off x="3304038" y="4666480"/>
            <a:ext cx="9236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Marco Schmidt</a:t>
            </a:r>
          </a:p>
        </p:txBody>
      </p:sp>
    </p:spTree>
    <p:extLst>
      <p:ext uri="{BB962C8B-B14F-4D97-AF65-F5344CB8AC3E}">
        <p14:creationId xmlns:p14="http://schemas.microsoft.com/office/powerpoint/2010/main" val="3359796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9EE1841-F87E-EBE6-A72C-00FFA83111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97" r="1"/>
          <a:stretch/>
        </p:blipFill>
        <p:spPr>
          <a:xfrm>
            <a:off x="6040178" y="2063858"/>
            <a:ext cx="5833027" cy="4055617"/>
          </a:xfrm>
          <a:prstGeom prst="rect">
            <a:avLst/>
          </a:prstGeom>
        </p:spPr>
      </p:pic>
      <p:pic>
        <p:nvPicPr>
          <p:cNvPr id="1026" name="Picture 2" descr="Fond de vallée avant © SIVY">
            <a:extLst>
              <a:ext uri="{FF2B5EF4-FFF2-40B4-BE49-F238E27FC236}">
                <a16:creationId xmlns:a16="http://schemas.microsoft.com/office/drawing/2014/main" id="{E48D7C72-6D31-781D-EEF3-F2F5292D08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94" y="2063860"/>
            <a:ext cx="5410191" cy="405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F112E54-1904-B21B-B61D-0A823960C283}"/>
              </a:ext>
            </a:extLst>
          </p:cNvPr>
          <p:cNvSpPr txBox="1"/>
          <p:nvPr/>
        </p:nvSpPr>
        <p:spPr>
          <a:xfrm>
            <a:off x="485292" y="5625892"/>
            <a:ext cx="37887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</a:rPr>
              <a:t>AVANT: optimisé donc fragile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5A8D6C6-E836-0724-EE6A-B169B9D70FCB}"/>
              </a:ext>
            </a:extLst>
          </p:cNvPr>
          <p:cNvSpPr txBox="1"/>
          <p:nvPr/>
        </p:nvSpPr>
        <p:spPr>
          <a:xfrm>
            <a:off x="6504600" y="5622892"/>
            <a:ext cx="4360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</a:rPr>
              <a:t>APRES: désoptimisé donc robuste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4AA4B04-50D1-133D-D527-81BB5BDE17FF}"/>
              </a:ext>
            </a:extLst>
          </p:cNvPr>
          <p:cNvSpPr txBox="1"/>
          <p:nvPr/>
        </p:nvSpPr>
        <p:spPr>
          <a:xfrm>
            <a:off x="2136596" y="299859"/>
            <a:ext cx="82353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dirty="0">
                <a:latin typeface="Calibri" panose="020F0502020204030204" pitchFamily="34" charset="0"/>
                <a:cs typeface="Calibri" panose="020F0502020204030204" pitchFamily="34" charset="0"/>
              </a:rPr>
              <a:t>Vu au journal de France 2, le 10 avril 2024: </a:t>
            </a:r>
          </a:p>
          <a:p>
            <a:pPr algn="ctr"/>
            <a:r>
              <a:rPr lang="fr-FR" sz="3600" dirty="0">
                <a:latin typeface="Calibri" panose="020F0502020204030204" pitchFamily="34" charset="0"/>
                <a:cs typeface="Calibri" panose="020F0502020204030204" pitchFamily="34" charset="0"/>
              </a:rPr>
              <a:t>Saint-Martin d’</a:t>
            </a:r>
            <a:r>
              <a:rPr lang="fr-FR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Auxigny</a:t>
            </a:r>
            <a:endParaRPr lang="fr-FR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9D671D5-BABE-FC91-AFB1-9594F5F0DDCC}"/>
              </a:ext>
            </a:extLst>
          </p:cNvPr>
          <p:cNvSpPr txBox="1"/>
          <p:nvPr/>
        </p:nvSpPr>
        <p:spPr>
          <a:xfrm>
            <a:off x="356092" y="6525133"/>
            <a:ext cx="112365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</a:t>
            </a:r>
            <a:r>
              <a:rPr lang="fr-FR" sz="12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www.biodiversite-centrevaldeloire.fr</a:t>
            </a:r>
            <a:r>
              <a:rPr lang="fr-FR" sz="12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fr-FR" sz="12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decouvrir</a:t>
            </a:r>
            <a:r>
              <a:rPr lang="fr-FR" sz="12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fr-FR" sz="12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retex</a:t>
            </a:r>
            <a:r>
              <a:rPr lang="fr-FR" sz="12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/restauration-d-une-riviere-et-de-zones-humides-saint-martin-d-auxigny-18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F540A5F-4109-EC04-F522-6491CA50DF1E}"/>
              </a:ext>
            </a:extLst>
          </p:cNvPr>
          <p:cNvSpPr txBox="1"/>
          <p:nvPr/>
        </p:nvSpPr>
        <p:spPr>
          <a:xfrm>
            <a:off x="9047914" y="6525132"/>
            <a:ext cx="5918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fr-FR" sz="12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Sivy</a:t>
            </a:r>
            <a:endParaRPr lang="fr-FR" sz="1200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8586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TELED | LinkedIn">
            <a:extLst>
              <a:ext uri="{FF2B5EF4-FFF2-40B4-BE49-F238E27FC236}">
                <a16:creationId xmlns:a16="http://schemas.microsoft.com/office/drawing/2014/main" id="{11684396-268E-4B37-DFBA-55FB57DB7E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339" y="4800936"/>
            <a:ext cx="1799404" cy="179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E4512DF-E9D2-7906-DC7B-6DFB0E5F8B34}"/>
              </a:ext>
            </a:extLst>
          </p:cNvPr>
          <p:cNvSpPr txBox="1"/>
          <p:nvPr/>
        </p:nvSpPr>
        <p:spPr>
          <a:xfrm>
            <a:off x="2509618" y="463828"/>
            <a:ext cx="70567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latin typeface="Calibri" panose="020F0502020204030204" pitchFamily="34" charset="0"/>
                <a:cs typeface="Calibri" panose="020F0502020204030204" pitchFamily="34" charset="0"/>
              </a:rPr>
              <a:t>Construire </a:t>
            </a:r>
            <a:r>
              <a:rPr lang="fr-FR" sz="4400" b="1" i="1" dirty="0">
                <a:latin typeface="Calibri" panose="020F0502020204030204" pitchFamily="34" charset="0"/>
                <a:cs typeface="Calibri" panose="020F0502020204030204" pitchFamily="34" charset="0"/>
              </a:rPr>
              <a:t>sur</a:t>
            </a:r>
            <a:r>
              <a:rPr lang="fr-FR" sz="4400" dirty="0">
                <a:latin typeface="Calibri" panose="020F0502020204030204" pitchFamily="34" charset="0"/>
                <a:cs typeface="Calibri" panose="020F0502020204030204" pitchFamily="34" charset="0"/>
              </a:rPr>
              <a:t> les fluctuations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E162B49-8D5A-20C1-BB20-F60415A9EA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56" y="1976647"/>
            <a:ext cx="5363736" cy="2538196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B7EB2C10-4803-A627-A303-D072946DFCC0}"/>
              </a:ext>
            </a:extLst>
          </p:cNvPr>
          <p:cNvSpPr txBox="1"/>
          <p:nvPr/>
        </p:nvSpPr>
        <p:spPr>
          <a:xfrm>
            <a:off x="5214318" y="6216952"/>
            <a:ext cx="6853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effectLst/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« Tâche Énergivore Lorsque l'Énergie est Disponible »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171CE2B-07A2-2040-126D-1399C2F4D1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5042" y="3531838"/>
            <a:ext cx="5363737" cy="2538196"/>
          </a:xfrm>
          <a:prstGeom prst="rect">
            <a:avLst/>
          </a:prstGeom>
        </p:spPr>
      </p:pic>
      <p:pic>
        <p:nvPicPr>
          <p:cNvPr id="8194" name="Picture 2" descr="NeoLoco – Boulangerie et torréfaction solaire &amp; méthode d'organisation  d'entreprise adaptee aux énergies intermittentes (TELED)">
            <a:extLst>
              <a:ext uri="{FF2B5EF4-FFF2-40B4-BE49-F238E27FC236}">
                <a16:creationId xmlns:a16="http://schemas.microsoft.com/office/drawing/2014/main" id="{A6202B02-167B-6CDE-20FF-860E25BD8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21" y="4622521"/>
            <a:ext cx="2385610" cy="1078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3904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4E4512DF-E9D2-7906-DC7B-6DFB0E5F8B34}"/>
              </a:ext>
            </a:extLst>
          </p:cNvPr>
          <p:cNvSpPr txBox="1"/>
          <p:nvPr/>
        </p:nvSpPr>
        <p:spPr>
          <a:xfrm>
            <a:off x="3054039" y="331349"/>
            <a:ext cx="59699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latin typeface="Calibri" panose="020F0502020204030204" pitchFamily="34" charset="0"/>
                <a:cs typeface="Calibri" panose="020F0502020204030204" pitchFamily="34" charset="0"/>
              </a:rPr>
              <a:t>Quel avenir pour la tech?</a:t>
            </a:r>
          </a:p>
        </p:txBody>
      </p:sp>
      <p:sp>
        <p:nvSpPr>
          <p:cNvPr id="5" name="Google Shape;435;p30">
            <a:extLst>
              <a:ext uri="{FF2B5EF4-FFF2-40B4-BE49-F238E27FC236}">
                <a16:creationId xmlns:a16="http://schemas.microsoft.com/office/drawing/2014/main" id="{5E5BB863-6223-57F8-3D74-AEB3C39624B6}"/>
              </a:ext>
            </a:extLst>
          </p:cNvPr>
          <p:cNvSpPr txBox="1"/>
          <p:nvPr/>
        </p:nvSpPr>
        <p:spPr>
          <a:xfrm>
            <a:off x="6981827" y="2361027"/>
            <a:ext cx="4691062" cy="3046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Low vs. High tech: 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Qui est technophile?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fr-FR" sz="32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Techno-diversité</a:t>
            </a:r>
          </a:p>
          <a:p>
            <a:pPr marL="457200" marR="0" lvl="0" indent="-457200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Autonomie technique </a:t>
            </a:r>
          </a:p>
          <a:p>
            <a:pPr marR="0" lvl="0" rtl="0">
              <a:spcBef>
                <a:spcPts val="0"/>
              </a:spcBef>
              <a:spcAft>
                <a:spcPts val="0"/>
              </a:spcAft>
            </a:pPr>
            <a:r>
              <a:rPr lang="fr-FR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des citoyens</a:t>
            </a:r>
            <a:endParaRPr dirty="0"/>
          </a:p>
        </p:txBody>
      </p:sp>
      <p:pic>
        <p:nvPicPr>
          <p:cNvPr id="6146" name="Picture 2" descr="Le président de L’Outil en Main de Vannes, Bruno Camusson, lors d’un atelier sur l’électricité, avec deux enfants.">
            <a:extLst>
              <a:ext uri="{FF2B5EF4-FFF2-40B4-BE49-F238E27FC236}">
                <a16:creationId xmlns:a16="http://schemas.microsoft.com/office/drawing/2014/main" id="{9A2F6869-C0A2-BC6D-914C-A435CC342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1" y="2188257"/>
            <a:ext cx="5427979" cy="339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1AD9797A-7A5E-E870-DE98-B594910A3FCD}"/>
              </a:ext>
            </a:extLst>
          </p:cNvPr>
          <p:cNvSpPr txBox="1"/>
          <p:nvPr/>
        </p:nvSpPr>
        <p:spPr>
          <a:xfrm>
            <a:off x="519111" y="5580744"/>
            <a:ext cx="52755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</a:rPr>
              <a:t>https://</a:t>
            </a:r>
            <a:r>
              <a:rPr lang="fr-FR" sz="800" dirty="0" err="1">
                <a:solidFill>
                  <a:srgbClr val="FFC000"/>
                </a:solidFill>
              </a:rPr>
              <a:t>www.letelegramme.fr</a:t>
            </a:r>
            <a:r>
              <a:rPr lang="fr-FR" sz="800" dirty="0">
                <a:solidFill>
                  <a:srgbClr val="FFC000"/>
                </a:solidFill>
              </a:rPr>
              <a:t>/</a:t>
            </a:r>
            <a:r>
              <a:rPr lang="fr-FR" sz="800" dirty="0" err="1">
                <a:solidFill>
                  <a:srgbClr val="FFC000"/>
                </a:solidFill>
              </a:rPr>
              <a:t>morbihan</a:t>
            </a:r>
            <a:r>
              <a:rPr lang="fr-FR" sz="800" dirty="0">
                <a:solidFill>
                  <a:srgbClr val="FFC000"/>
                </a:solidFill>
              </a:rPr>
              <a:t>/vannes-56000/a-vannes-lassociation-loutil-en-main-initie-les-enfants-aux-metiers-manuels-6990949.php</a:t>
            </a:r>
          </a:p>
        </p:txBody>
      </p:sp>
      <p:pic>
        <p:nvPicPr>
          <p:cNvPr id="6148" name="Picture 4" descr="L'Outil en Main France">
            <a:extLst>
              <a:ext uri="{FF2B5EF4-FFF2-40B4-BE49-F238E27FC236}">
                <a16:creationId xmlns:a16="http://schemas.microsoft.com/office/drawing/2014/main" id="{3261754A-A720-B197-66D0-6DCFD3050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34" y="2275299"/>
            <a:ext cx="1814513" cy="545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02275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465;p33">
            <a:extLst>
              <a:ext uri="{FF2B5EF4-FFF2-40B4-BE49-F238E27FC236}">
                <a16:creationId xmlns:a16="http://schemas.microsoft.com/office/drawing/2014/main" id="{E588D887-DD2E-AA10-834B-9CAA6A49C34F}"/>
              </a:ext>
            </a:extLst>
          </p:cNvPr>
          <p:cNvSpPr txBox="1"/>
          <p:nvPr/>
        </p:nvSpPr>
        <p:spPr>
          <a:xfrm>
            <a:off x="2006855" y="284649"/>
            <a:ext cx="8035415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 une éthique de la sécurité</a:t>
            </a:r>
            <a:endParaRPr sz="4400" dirty="0"/>
          </a:p>
        </p:txBody>
      </p:sp>
      <p:sp>
        <p:nvSpPr>
          <p:cNvPr id="4" name="Forme libre 3">
            <a:extLst>
              <a:ext uri="{FF2B5EF4-FFF2-40B4-BE49-F238E27FC236}">
                <a16:creationId xmlns:a16="http://schemas.microsoft.com/office/drawing/2014/main" id="{DEB7621F-932C-CF65-6FE1-D45511B6679D}"/>
              </a:ext>
            </a:extLst>
          </p:cNvPr>
          <p:cNvSpPr/>
          <p:nvPr/>
        </p:nvSpPr>
        <p:spPr>
          <a:xfrm>
            <a:off x="5632741" y="3815439"/>
            <a:ext cx="1192941" cy="1575163"/>
          </a:xfrm>
          <a:custGeom>
            <a:avLst/>
            <a:gdLst>
              <a:gd name="connsiteX0" fmla="*/ 5417 w 1741452"/>
              <a:gd name="connsiteY0" fmla="*/ 1766860 h 2681809"/>
              <a:gd name="connsiteX1" fmla="*/ 45174 w 1741452"/>
              <a:gd name="connsiteY1" fmla="*/ 1316286 h 2681809"/>
              <a:gd name="connsiteX2" fmla="*/ 336721 w 1741452"/>
              <a:gd name="connsiteY2" fmla="*/ 2164426 h 2681809"/>
              <a:gd name="connsiteX3" fmla="*/ 442739 w 1741452"/>
              <a:gd name="connsiteY3" fmla="*/ 1435556 h 2681809"/>
              <a:gd name="connsiteX4" fmla="*/ 588513 w 1741452"/>
              <a:gd name="connsiteY4" fmla="*/ 1740356 h 2681809"/>
              <a:gd name="connsiteX5" fmla="*/ 734287 w 1741452"/>
              <a:gd name="connsiteY5" fmla="*/ 892217 h 2681809"/>
              <a:gd name="connsiteX6" fmla="*/ 919817 w 1741452"/>
              <a:gd name="connsiteY6" fmla="*/ 2230686 h 2681809"/>
              <a:gd name="connsiteX7" fmla="*/ 946321 w 1741452"/>
              <a:gd name="connsiteY7" fmla="*/ 1753608 h 2681809"/>
              <a:gd name="connsiteX8" fmla="*/ 1105348 w 1741452"/>
              <a:gd name="connsiteY8" fmla="*/ 1077747 h 2681809"/>
              <a:gd name="connsiteX9" fmla="*/ 1317382 w 1741452"/>
              <a:gd name="connsiteY9" fmla="*/ 2668008 h 2681809"/>
              <a:gd name="connsiteX10" fmla="*/ 1423400 w 1741452"/>
              <a:gd name="connsiteY10" fmla="*/ 4321 h 2681809"/>
              <a:gd name="connsiteX11" fmla="*/ 1502913 w 1741452"/>
              <a:gd name="connsiteY11" fmla="*/ 2031904 h 2681809"/>
              <a:gd name="connsiteX12" fmla="*/ 1595678 w 1741452"/>
              <a:gd name="connsiteY12" fmla="*/ 1541573 h 2681809"/>
              <a:gd name="connsiteX13" fmla="*/ 1741452 w 1741452"/>
              <a:gd name="connsiteY13" fmla="*/ 1886130 h 268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41452" h="2681809">
                <a:moveTo>
                  <a:pt x="5417" y="1766860"/>
                </a:moveTo>
                <a:cubicBezTo>
                  <a:pt x="-2313" y="1508442"/>
                  <a:pt x="-10043" y="1250025"/>
                  <a:pt x="45174" y="1316286"/>
                </a:cubicBezTo>
                <a:cubicBezTo>
                  <a:pt x="100391" y="1382547"/>
                  <a:pt x="270460" y="2144548"/>
                  <a:pt x="336721" y="2164426"/>
                </a:cubicBezTo>
                <a:cubicBezTo>
                  <a:pt x="402982" y="2184304"/>
                  <a:pt x="400774" y="1506234"/>
                  <a:pt x="442739" y="1435556"/>
                </a:cubicBezTo>
                <a:cubicBezTo>
                  <a:pt x="484704" y="1364878"/>
                  <a:pt x="539922" y="1830913"/>
                  <a:pt x="588513" y="1740356"/>
                </a:cubicBezTo>
                <a:cubicBezTo>
                  <a:pt x="637104" y="1649799"/>
                  <a:pt x="679070" y="810495"/>
                  <a:pt x="734287" y="892217"/>
                </a:cubicBezTo>
                <a:cubicBezTo>
                  <a:pt x="789504" y="973939"/>
                  <a:pt x="884478" y="2087121"/>
                  <a:pt x="919817" y="2230686"/>
                </a:cubicBezTo>
                <a:cubicBezTo>
                  <a:pt x="955156" y="2374251"/>
                  <a:pt x="915399" y="1945765"/>
                  <a:pt x="946321" y="1753608"/>
                </a:cubicBezTo>
                <a:cubicBezTo>
                  <a:pt x="977243" y="1561451"/>
                  <a:pt x="1043505" y="925347"/>
                  <a:pt x="1105348" y="1077747"/>
                </a:cubicBezTo>
                <a:cubicBezTo>
                  <a:pt x="1167191" y="1230147"/>
                  <a:pt x="1264373" y="2846912"/>
                  <a:pt x="1317382" y="2668008"/>
                </a:cubicBezTo>
                <a:cubicBezTo>
                  <a:pt x="1370391" y="2489104"/>
                  <a:pt x="1392478" y="110338"/>
                  <a:pt x="1423400" y="4321"/>
                </a:cubicBezTo>
                <a:cubicBezTo>
                  <a:pt x="1454322" y="-101696"/>
                  <a:pt x="1474200" y="1775695"/>
                  <a:pt x="1502913" y="2031904"/>
                </a:cubicBezTo>
                <a:cubicBezTo>
                  <a:pt x="1531626" y="2288113"/>
                  <a:pt x="1555922" y="1565869"/>
                  <a:pt x="1595678" y="1541573"/>
                </a:cubicBezTo>
                <a:cubicBezTo>
                  <a:pt x="1635434" y="1517277"/>
                  <a:pt x="1688443" y="1701703"/>
                  <a:pt x="1741452" y="188613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Arc 4">
            <a:extLst>
              <a:ext uri="{FF2B5EF4-FFF2-40B4-BE49-F238E27FC236}">
                <a16:creationId xmlns:a16="http://schemas.microsoft.com/office/drawing/2014/main" id="{D6748677-2A35-3134-992B-4FD45D40AF91}"/>
              </a:ext>
            </a:extLst>
          </p:cNvPr>
          <p:cNvSpPr/>
          <p:nvPr/>
        </p:nvSpPr>
        <p:spPr>
          <a:xfrm rot="19233548">
            <a:off x="6381101" y="2094222"/>
            <a:ext cx="3108302" cy="3108302"/>
          </a:xfrm>
          <a:prstGeom prst="arc">
            <a:avLst>
              <a:gd name="adj1" fmla="val 16200000"/>
              <a:gd name="adj2" fmla="val 18222583"/>
            </a:avLst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Graphique 6" descr="Mille">
            <a:extLst>
              <a:ext uri="{FF2B5EF4-FFF2-40B4-BE49-F238E27FC236}">
                <a16:creationId xmlns:a16="http://schemas.microsoft.com/office/drawing/2014/main" id="{CA63DC24-2C19-E596-11F5-5F132261D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50499" y="2680370"/>
            <a:ext cx="1377882" cy="1377882"/>
          </a:xfrm>
          <a:prstGeom prst="rect">
            <a:avLst/>
          </a:prstGeom>
        </p:spPr>
      </p:pic>
      <p:pic>
        <p:nvPicPr>
          <p:cNvPr id="10" name="Graphique 9" descr="Montagnes">
            <a:extLst>
              <a:ext uri="{FF2B5EF4-FFF2-40B4-BE49-F238E27FC236}">
                <a16:creationId xmlns:a16="http://schemas.microsoft.com/office/drawing/2014/main" id="{5F8987F2-F67C-294F-3259-1865D46196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43033" y="4853981"/>
            <a:ext cx="1031841" cy="1031841"/>
          </a:xfrm>
          <a:prstGeom prst="rect">
            <a:avLst/>
          </a:prstGeom>
        </p:spPr>
      </p:pic>
      <p:sp>
        <p:nvSpPr>
          <p:cNvPr id="11" name="Arc 10">
            <a:extLst>
              <a:ext uri="{FF2B5EF4-FFF2-40B4-BE49-F238E27FC236}">
                <a16:creationId xmlns:a16="http://schemas.microsoft.com/office/drawing/2014/main" id="{147B14F7-7728-973E-FBE5-A5D940A88D85}"/>
              </a:ext>
            </a:extLst>
          </p:cNvPr>
          <p:cNvSpPr/>
          <p:nvPr/>
        </p:nvSpPr>
        <p:spPr>
          <a:xfrm rot="10800000">
            <a:off x="6689358" y="2565276"/>
            <a:ext cx="3108302" cy="3108302"/>
          </a:xfrm>
          <a:prstGeom prst="arc">
            <a:avLst>
              <a:gd name="adj1" fmla="val 16556302"/>
              <a:gd name="adj2" fmla="val 19264088"/>
            </a:avLst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1AC25881-EF24-BC86-E14C-0B0B2E358D28}"/>
              </a:ext>
            </a:extLst>
          </p:cNvPr>
          <p:cNvGrpSpPr/>
          <p:nvPr/>
        </p:nvGrpSpPr>
        <p:grpSpPr>
          <a:xfrm>
            <a:off x="7662504" y="2611069"/>
            <a:ext cx="3108302" cy="3108302"/>
            <a:chOff x="7270132" y="2337585"/>
            <a:chExt cx="3108302" cy="3108302"/>
          </a:xfrm>
        </p:grpSpPr>
        <p:sp>
          <p:nvSpPr>
            <p:cNvPr id="8" name="Arc 7">
              <a:extLst>
                <a:ext uri="{FF2B5EF4-FFF2-40B4-BE49-F238E27FC236}">
                  <a16:creationId xmlns:a16="http://schemas.microsoft.com/office/drawing/2014/main" id="{CEE2577B-204B-07C7-6139-F7959BB6D9DD}"/>
                </a:ext>
              </a:extLst>
            </p:cNvPr>
            <p:cNvSpPr/>
            <p:nvPr/>
          </p:nvSpPr>
          <p:spPr>
            <a:xfrm rot="5782972">
              <a:off x="7270132" y="2337585"/>
              <a:ext cx="3108302" cy="3108302"/>
            </a:xfrm>
            <a:prstGeom prst="arc">
              <a:avLst>
                <a:gd name="adj1" fmla="val 17196358"/>
                <a:gd name="adj2" fmla="val 19450735"/>
              </a:avLst>
            </a:prstGeom>
            <a:ln w="57150">
              <a:solidFill>
                <a:schemeClr val="bg1">
                  <a:lumMod val="6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0731514B-8541-4684-9E46-AD4AA422EB96}"/>
                </a:ext>
              </a:extLst>
            </p:cNvPr>
            <p:cNvCxnSpPr>
              <a:cxnSpLocks/>
            </p:cNvCxnSpPr>
            <p:nvPr/>
          </p:nvCxnSpPr>
          <p:spPr>
            <a:xfrm>
              <a:off x="9504329" y="5118378"/>
              <a:ext cx="174119" cy="244700"/>
            </a:xfrm>
            <a:prstGeom prst="line">
              <a:avLst/>
            </a:prstGeom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ZoneTexte 14">
            <a:extLst>
              <a:ext uri="{FF2B5EF4-FFF2-40B4-BE49-F238E27FC236}">
                <a16:creationId xmlns:a16="http://schemas.microsoft.com/office/drawing/2014/main" id="{AAAD29D2-C424-A922-7437-56F366C1D136}"/>
              </a:ext>
            </a:extLst>
          </p:cNvPr>
          <p:cNvSpPr txBox="1"/>
          <p:nvPr/>
        </p:nvSpPr>
        <p:spPr>
          <a:xfrm>
            <a:off x="9791095" y="4083149"/>
            <a:ext cx="1947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Performance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4267125-CB84-92CB-93E7-02D05D89BBC4}"/>
              </a:ext>
            </a:extLst>
          </p:cNvPr>
          <p:cNvSpPr txBox="1"/>
          <p:nvPr/>
        </p:nvSpPr>
        <p:spPr>
          <a:xfrm>
            <a:off x="8170268" y="5696821"/>
            <a:ext cx="18469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dirty="0"/>
              <a:t>Ressources</a:t>
            </a:r>
          </a:p>
          <a:p>
            <a:pPr algn="ctr"/>
            <a:r>
              <a:rPr lang="fr-FR" sz="2400" dirty="0"/>
              <a:t>(dissipation)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C255D9B-E298-0FF4-10B0-6A6B77774D65}"/>
              </a:ext>
            </a:extLst>
          </p:cNvPr>
          <p:cNvSpPr txBox="1"/>
          <p:nvPr/>
        </p:nvSpPr>
        <p:spPr>
          <a:xfrm>
            <a:off x="5526837" y="5367364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Polycrise</a:t>
            </a:r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9CFACB4A-7351-FC88-1436-B836C0740D2D}"/>
              </a:ext>
            </a:extLst>
          </p:cNvPr>
          <p:cNvSpPr/>
          <p:nvPr/>
        </p:nvSpPr>
        <p:spPr>
          <a:xfrm rot="17944426">
            <a:off x="7480185" y="2004236"/>
            <a:ext cx="3108302" cy="3108302"/>
          </a:xfrm>
          <a:prstGeom prst="arc">
            <a:avLst>
              <a:gd name="adj1" fmla="val 21099388"/>
              <a:gd name="adj2" fmla="val 1229407"/>
            </a:avLst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B71CB75-AC3C-18C4-7431-779C9C4AE81C}"/>
              </a:ext>
            </a:extLst>
          </p:cNvPr>
          <p:cNvSpPr txBox="1"/>
          <p:nvPr/>
        </p:nvSpPr>
        <p:spPr>
          <a:xfrm>
            <a:off x="8053580" y="1754085"/>
            <a:ext cx="1350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dirty="0"/>
              <a:t>Contrôle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C6A6DC2-D4CA-FDC1-09F7-7414EB184E2C}"/>
              </a:ext>
            </a:extLst>
          </p:cNvPr>
          <p:cNvSpPr txBox="1"/>
          <p:nvPr/>
        </p:nvSpPr>
        <p:spPr>
          <a:xfrm>
            <a:off x="5567452" y="2320808"/>
            <a:ext cx="1314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Sécurité</a:t>
            </a:r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797B7BAE-75C0-F151-2820-383613B2D15A}"/>
              </a:ext>
            </a:extLst>
          </p:cNvPr>
          <p:cNvCxnSpPr>
            <a:cxnSpLocks/>
          </p:cNvCxnSpPr>
          <p:nvPr/>
        </p:nvCxnSpPr>
        <p:spPr>
          <a:xfrm flipH="1" flipV="1">
            <a:off x="6224844" y="2941257"/>
            <a:ext cx="730" cy="1065475"/>
          </a:xfrm>
          <a:prstGeom prst="straightConnector1">
            <a:avLst/>
          </a:prstGeom>
          <a:ln w="571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BBF788EF-36C8-6F72-9E3E-337BAC40F8D9}"/>
              </a:ext>
            </a:extLst>
          </p:cNvPr>
          <p:cNvGrpSpPr/>
          <p:nvPr/>
        </p:nvGrpSpPr>
        <p:grpSpPr>
          <a:xfrm>
            <a:off x="830634" y="1535204"/>
            <a:ext cx="5116958" cy="4992613"/>
            <a:chOff x="830634" y="1535204"/>
            <a:chExt cx="5116958" cy="4992613"/>
          </a:xfrm>
        </p:grpSpPr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D94A6834-355C-C243-0FA6-E1D455F527AD}"/>
                </a:ext>
              </a:extLst>
            </p:cNvPr>
            <p:cNvSpPr/>
            <p:nvPr/>
          </p:nvSpPr>
          <p:spPr>
            <a:xfrm rot="15843283" flipH="1">
              <a:off x="1780161" y="2518819"/>
              <a:ext cx="3108302" cy="3108302"/>
            </a:xfrm>
            <a:prstGeom prst="arc">
              <a:avLst>
                <a:gd name="adj1" fmla="val 17196358"/>
                <a:gd name="adj2" fmla="val 19450735"/>
              </a:avLst>
            </a:prstGeom>
            <a:ln w="57150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F396F37B-1AB3-83A3-FCF5-A1445517446A}"/>
                </a:ext>
              </a:extLst>
            </p:cNvPr>
            <p:cNvSpPr txBox="1"/>
            <p:nvPr/>
          </p:nvSpPr>
          <p:spPr>
            <a:xfrm flipH="1">
              <a:off x="2788370" y="1535204"/>
              <a:ext cx="1673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400" dirty="0"/>
                <a:t>Marges de</a:t>
              </a:r>
            </a:p>
            <a:p>
              <a:pPr algn="ctr"/>
              <a:r>
                <a:rPr lang="fr-FR" sz="2400" dirty="0"/>
                <a:t>manœuvre</a:t>
              </a:r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8AE047FA-CA0B-1C6C-7437-431791EB88FD}"/>
                </a:ext>
              </a:extLst>
            </p:cNvPr>
            <p:cNvSpPr txBox="1"/>
            <p:nvPr/>
          </p:nvSpPr>
          <p:spPr>
            <a:xfrm flipH="1">
              <a:off x="830634" y="3981832"/>
              <a:ext cx="18117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Robustesse</a:t>
              </a:r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149EF0D3-C3E7-5357-16D8-77D9FB786008}"/>
                </a:ext>
              </a:extLst>
            </p:cNvPr>
            <p:cNvSpPr txBox="1"/>
            <p:nvPr/>
          </p:nvSpPr>
          <p:spPr>
            <a:xfrm flipH="1">
              <a:off x="2484529" y="5696820"/>
              <a:ext cx="212109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400" dirty="0"/>
                <a:t>Ressources </a:t>
              </a:r>
            </a:p>
            <a:p>
              <a:pPr algn="ctr"/>
              <a:r>
                <a:rPr lang="fr-FR" sz="2400" dirty="0"/>
                <a:t>(régénération)</a:t>
              </a:r>
            </a:p>
          </p:txBody>
        </p:sp>
        <p:pic>
          <p:nvPicPr>
            <p:cNvPr id="35" name="Picture 2" descr="Figure A.1: Spring and dashpot models for the deformation of materials....  | Download Scientific Diagram">
              <a:extLst>
                <a:ext uri="{FF2B5EF4-FFF2-40B4-BE49-F238E27FC236}">
                  <a16:creationId xmlns:a16="http://schemas.microsoft.com/office/drawing/2014/main" id="{20480951-282F-97A3-1935-227557D4471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65" t="43672"/>
            <a:stretch/>
          </p:blipFill>
          <p:spPr bwMode="auto">
            <a:xfrm rot="5400000" flipH="1">
              <a:off x="401636" y="2537929"/>
              <a:ext cx="1995492" cy="827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Arc 29">
              <a:extLst>
                <a:ext uri="{FF2B5EF4-FFF2-40B4-BE49-F238E27FC236}">
                  <a16:creationId xmlns:a16="http://schemas.microsoft.com/office/drawing/2014/main" id="{2659268B-293E-9702-A4B9-BD69FB97D1E9}"/>
                </a:ext>
              </a:extLst>
            </p:cNvPr>
            <p:cNvSpPr/>
            <p:nvPr/>
          </p:nvSpPr>
          <p:spPr>
            <a:xfrm rot="2366452" flipH="1">
              <a:off x="2839290" y="2117940"/>
              <a:ext cx="3108302" cy="3108302"/>
            </a:xfrm>
            <a:prstGeom prst="arc">
              <a:avLst>
                <a:gd name="adj1" fmla="val 16200000"/>
                <a:gd name="adj2" fmla="val 18222583"/>
              </a:avLst>
            </a:prstGeom>
            <a:ln w="57150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Arc 30">
              <a:extLst>
                <a:ext uri="{FF2B5EF4-FFF2-40B4-BE49-F238E27FC236}">
                  <a16:creationId xmlns:a16="http://schemas.microsoft.com/office/drawing/2014/main" id="{3A72C871-1E97-D0FA-B6B3-4E57AF610F9B}"/>
                </a:ext>
              </a:extLst>
            </p:cNvPr>
            <p:cNvSpPr/>
            <p:nvPr/>
          </p:nvSpPr>
          <p:spPr>
            <a:xfrm rot="3655574" flipH="1">
              <a:off x="1609446" y="2032833"/>
              <a:ext cx="3108302" cy="3108302"/>
            </a:xfrm>
            <a:prstGeom prst="arc">
              <a:avLst>
                <a:gd name="adj1" fmla="val 21099388"/>
                <a:gd name="adj2" fmla="val 1229407"/>
              </a:avLst>
            </a:prstGeom>
            <a:ln w="57150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32" name="Graphique 31" descr="Montagnes">
              <a:extLst>
                <a:ext uri="{FF2B5EF4-FFF2-40B4-BE49-F238E27FC236}">
                  <a16:creationId xmlns:a16="http://schemas.microsoft.com/office/drawing/2014/main" id="{BFD8B690-6262-CFD2-E619-9FD182724C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955627" y="4850674"/>
              <a:ext cx="1031841" cy="1031841"/>
            </a:xfrm>
            <a:prstGeom prst="rect">
              <a:avLst/>
            </a:prstGeom>
          </p:spPr>
        </p:pic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EE4453CF-E4DC-5F73-6B26-95EEF539EE87}"/>
                </a:ext>
              </a:extLst>
            </p:cNvPr>
            <p:cNvGrpSpPr/>
            <p:nvPr/>
          </p:nvGrpSpPr>
          <p:grpSpPr>
            <a:xfrm rot="17354358" flipH="1">
              <a:off x="2754875" y="2500983"/>
              <a:ext cx="3108302" cy="3108302"/>
              <a:chOff x="7270132" y="2337585"/>
              <a:chExt cx="3108302" cy="3108302"/>
            </a:xfrm>
          </p:grpSpPr>
          <p:sp>
            <p:nvSpPr>
              <p:cNvPr id="34" name="Arc 33">
                <a:extLst>
                  <a:ext uri="{FF2B5EF4-FFF2-40B4-BE49-F238E27FC236}">
                    <a16:creationId xmlns:a16="http://schemas.microsoft.com/office/drawing/2014/main" id="{56D7EEDD-971A-F4F4-6E9A-8F01C12ABE99}"/>
                  </a:ext>
                </a:extLst>
              </p:cNvPr>
              <p:cNvSpPr/>
              <p:nvPr/>
            </p:nvSpPr>
            <p:spPr>
              <a:xfrm rot="5782972">
                <a:off x="7270132" y="2337585"/>
                <a:ext cx="3108302" cy="3108302"/>
              </a:xfrm>
              <a:prstGeom prst="arc">
                <a:avLst>
                  <a:gd name="adj1" fmla="val 17196358"/>
                  <a:gd name="adj2" fmla="val 19450735"/>
                </a:avLst>
              </a:prstGeom>
              <a:ln w="57150">
                <a:solidFill>
                  <a:schemeClr val="bg1">
                    <a:lumMod val="6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97BB59DB-93F1-A58D-25D8-C03CAEEC5C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504329" y="5118378"/>
                <a:ext cx="174119" cy="244700"/>
              </a:xfrm>
              <a:prstGeom prst="line">
                <a:avLst/>
              </a:prstGeom>
              <a:ln w="571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2901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" name="Google Shape;462;p33" descr="Balance Banque d'images et photos libres de droit - iStock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09800" y="1694676"/>
            <a:ext cx="7772400" cy="4851400"/>
          </a:xfrm>
          <a:prstGeom prst="rect">
            <a:avLst/>
          </a:prstGeom>
          <a:noFill/>
          <a:ln>
            <a:noFill/>
          </a:ln>
        </p:spPr>
      </p:pic>
      <p:sp>
        <p:nvSpPr>
          <p:cNvPr id="463" name="Google Shape;463;p33"/>
          <p:cNvSpPr txBox="1"/>
          <p:nvPr/>
        </p:nvSpPr>
        <p:spPr>
          <a:xfrm>
            <a:off x="6689030" y="1988854"/>
            <a:ext cx="335970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Robustesse</a:t>
            </a:r>
            <a:endParaRPr/>
          </a:p>
        </p:txBody>
      </p:sp>
      <p:sp>
        <p:nvSpPr>
          <p:cNvPr id="464" name="Google Shape;464;p33"/>
          <p:cNvSpPr txBox="1"/>
          <p:nvPr/>
        </p:nvSpPr>
        <p:spPr>
          <a:xfrm>
            <a:off x="2824976" y="3464312"/>
            <a:ext cx="205985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Performance</a:t>
            </a:r>
            <a:endParaRPr/>
          </a:p>
        </p:txBody>
      </p:sp>
      <p:sp>
        <p:nvSpPr>
          <p:cNvPr id="465" name="Google Shape;465;p33"/>
          <p:cNvSpPr txBox="1"/>
          <p:nvPr/>
        </p:nvSpPr>
        <p:spPr>
          <a:xfrm>
            <a:off x="2489555" y="521067"/>
            <a:ext cx="7217149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nouvel équilibre à trouver</a:t>
            </a:r>
            <a:endParaRPr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17049A8A-AAE3-08ED-5D6B-EF4B10AA8C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33076"/>
            <a:ext cx="12192000" cy="8997178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8954F87-E833-573A-6879-0926096AD1B0}"/>
              </a:ext>
            </a:extLst>
          </p:cNvPr>
          <p:cNvSpPr txBox="1"/>
          <p:nvPr/>
        </p:nvSpPr>
        <p:spPr>
          <a:xfrm rot="16200000">
            <a:off x="11658957" y="6221058"/>
            <a:ext cx="7521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fr-FR" sz="10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Pacopac</a:t>
            </a:r>
            <a:endParaRPr lang="fr-FR" sz="1000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5451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>
            <a:extLst>
              <a:ext uri="{FF2B5EF4-FFF2-40B4-BE49-F238E27FC236}">
                <a16:creationId xmlns:a16="http://schemas.microsoft.com/office/drawing/2014/main" id="{10468479-95A2-0192-8ED1-9AA006800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5999" y="6000987"/>
            <a:ext cx="2755367" cy="801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3EAAF34-95D8-C57D-78C4-02AEF6894136}"/>
              </a:ext>
            </a:extLst>
          </p:cNvPr>
          <p:cNvSpPr txBox="1"/>
          <p:nvPr/>
        </p:nvSpPr>
        <p:spPr>
          <a:xfrm>
            <a:off x="3015871" y="2448941"/>
            <a:ext cx="693491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dirty="0">
                <a:latin typeface="Calibri" panose="020F0502020204030204" pitchFamily="34" charset="0"/>
                <a:cs typeface="Calibri" panose="020F0502020204030204" pitchFamily="34" charset="0"/>
              </a:rPr>
              <a:t>Ils ont intégré la robustesse </a:t>
            </a:r>
          </a:p>
          <a:p>
            <a:pPr algn="ctr"/>
            <a:r>
              <a:rPr lang="fr-FR" sz="4400" dirty="0">
                <a:latin typeface="Calibri" panose="020F0502020204030204" pitchFamily="34" charset="0"/>
                <a:cs typeface="Calibri" panose="020F0502020204030204" pitchFamily="34" charset="0"/>
              </a:rPr>
              <a:t>dans leur schéma stratégique</a:t>
            </a:r>
          </a:p>
        </p:txBody>
      </p:sp>
      <p:pic>
        <p:nvPicPr>
          <p:cNvPr id="2050" name="Picture 2" descr="Accueil | Pix">
            <a:extLst>
              <a:ext uri="{FF2B5EF4-FFF2-40B4-BE49-F238E27FC236}">
                <a16:creationId xmlns:a16="http://schemas.microsoft.com/office/drawing/2014/main" id="{51366474-81C9-0EA2-E893-2F170BAA0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49" y="127144"/>
            <a:ext cx="4793634" cy="139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Viavectis">
            <a:extLst>
              <a:ext uri="{FF2B5EF4-FFF2-40B4-BE49-F238E27FC236}">
                <a16:creationId xmlns:a16="http://schemas.microsoft.com/office/drawing/2014/main" id="{C3E230BE-E708-FE7C-CC59-55C17CB3B2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7505" y="4403961"/>
            <a:ext cx="762009" cy="71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orporate Regeneration">
            <a:extLst>
              <a:ext uri="{FF2B5EF4-FFF2-40B4-BE49-F238E27FC236}">
                <a16:creationId xmlns:a16="http://schemas.microsoft.com/office/drawing/2014/main" id="{E6A30C72-B68C-C410-0B89-DEC810C9F8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0783" y="1479097"/>
            <a:ext cx="2711256" cy="2753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04C33C4-31F0-556E-F923-17BC4F2714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773" y="172023"/>
            <a:ext cx="2882283" cy="92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entre Hospitalier Universitaire de Liège - Endo-ERN">
            <a:extLst>
              <a:ext uri="{FF2B5EF4-FFF2-40B4-BE49-F238E27FC236}">
                <a16:creationId xmlns:a16="http://schemas.microsoft.com/office/drawing/2014/main" id="{54CBA6C0-41F4-4D07-419C-6F2FE599D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69" y="2911444"/>
            <a:ext cx="1364660" cy="657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SOCAPS - Choisir la Normandie">
            <a:extLst>
              <a:ext uri="{FF2B5EF4-FFF2-40B4-BE49-F238E27FC236}">
                <a16:creationId xmlns:a16="http://schemas.microsoft.com/office/drawing/2014/main" id="{6C4FFE17-ADF5-AF73-F61B-9CE82B4A60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93" b="31807"/>
          <a:stretch/>
        </p:blipFill>
        <p:spPr bwMode="auto">
          <a:xfrm>
            <a:off x="2832854" y="5417017"/>
            <a:ext cx="2334612" cy="54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harles Margnat - Rencontrons-nous | Positive Company">
            <a:extLst>
              <a:ext uri="{FF2B5EF4-FFF2-40B4-BE49-F238E27FC236}">
                <a16:creationId xmlns:a16="http://schemas.microsoft.com/office/drawing/2014/main" id="{C8D608AA-EC1A-FAD4-3F0E-4F2624961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03" y="5938767"/>
            <a:ext cx="2379663" cy="801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1083 : Jean français et vêtements fabriqués en France">
            <a:extLst>
              <a:ext uri="{FF2B5EF4-FFF2-40B4-BE49-F238E27FC236}">
                <a16:creationId xmlns:a16="http://schemas.microsoft.com/office/drawing/2014/main" id="{68ECA531-AED7-A6B2-5BBB-47C89ECC7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244" y="4259167"/>
            <a:ext cx="936043" cy="93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▷ Notre avis sur la marque Royal Mer | Comme un camion">
            <a:extLst>
              <a:ext uri="{FF2B5EF4-FFF2-40B4-BE49-F238E27FC236}">
                <a16:creationId xmlns:a16="http://schemas.microsoft.com/office/drawing/2014/main" id="{8A93D19B-06FB-E18B-78ED-72E886DED1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96" b="28999"/>
          <a:stretch/>
        </p:blipFill>
        <p:spPr bwMode="auto">
          <a:xfrm>
            <a:off x="10121639" y="5015105"/>
            <a:ext cx="1797993" cy="886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extLst>
              <a:ext uri="{FF2B5EF4-FFF2-40B4-BE49-F238E27FC236}">
                <a16:creationId xmlns:a16="http://schemas.microsoft.com/office/drawing/2014/main" id="{925B8EBA-C306-7BE1-2122-6076702F8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68" y="5276856"/>
            <a:ext cx="1718699" cy="53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SeeYouSun - Créateur de Systèmes Solaires pour des Villes solaires">
            <a:extLst>
              <a:ext uri="{FF2B5EF4-FFF2-40B4-BE49-F238E27FC236}">
                <a16:creationId xmlns:a16="http://schemas.microsoft.com/office/drawing/2014/main" id="{43FD3B85-9C59-26EE-6899-890C1D14F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2105" y="4097510"/>
            <a:ext cx="1533350" cy="85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Spark Avocats : cabinet en droit des affaires et droit social">
            <a:extLst>
              <a:ext uri="{FF2B5EF4-FFF2-40B4-BE49-F238E27FC236}">
                <a16:creationId xmlns:a16="http://schemas.microsoft.com/office/drawing/2014/main" id="{E03DF531-F8E5-8EC1-CD0E-52DECB83E3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58" y="4453755"/>
            <a:ext cx="1380118" cy="83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La Ressourcerie Namuroise | Ressources.be">
            <a:extLst>
              <a:ext uri="{FF2B5EF4-FFF2-40B4-BE49-F238E27FC236}">
                <a16:creationId xmlns:a16="http://schemas.microsoft.com/office/drawing/2014/main" id="{9A3CD7C9-9BE9-C3A0-1C6C-9E0764517A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129" y="5921445"/>
            <a:ext cx="2334611" cy="96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Accueil - Paysans Artisans">
            <a:extLst>
              <a:ext uri="{FF2B5EF4-FFF2-40B4-BE49-F238E27FC236}">
                <a16:creationId xmlns:a16="http://schemas.microsoft.com/office/drawing/2014/main" id="{C1C82752-0DD3-A3FB-EA8E-D3E3F7910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208" y="5080287"/>
            <a:ext cx="1581761" cy="82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Fondation de France — Wikipédia">
            <a:extLst>
              <a:ext uri="{FF2B5EF4-FFF2-40B4-BE49-F238E27FC236}">
                <a16:creationId xmlns:a16="http://schemas.microsoft.com/office/drawing/2014/main" id="{F29A19DF-F9A9-6E24-F0E1-717977ACE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552" y="194377"/>
            <a:ext cx="1533350" cy="153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ospices civils de Lyon — Wikipédia">
            <a:extLst>
              <a:ext uri="{FF2B5EF4-FFF2-40B4-BE49-F238E27FC236}">
                <a16:creationId xmlns:a16="http://schemas.microsoft.com/office/drawing/2014/main" id="{F5719B7D-6B7B-BDDD-D860-779DD1C7C3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8508" y="194377"/>
            <a:ext cx="1139043" cy="113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ARAYMOND France">
            <a:extLst>
              <a:ext uri="{FF2B5EF4-FFF2-40B4-BE49-F238E27FC236}">
                <a16:creationId xmlns:a16="http://schemas.microsoft.com/office/drawing/2014/main" id="{B786ED55-7473-B65C-C3C9-3A6CB31C86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29" b="34866"/>
          <a:stretch/>
        </p:blipFill>
        <p:spPr bwMode="auto">
          <a:xfrm>
            <a:off x="5716653" y="6158069"/>
            <a:ext cx="2869433" cy="619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Oé — Wikipédia">
            <a:extLst>
              <a:ext uri="{FF2B5EF4-FFF2-40B4-BE49-F238E27FC236}">
                <a16:creationId xmlns:a16="http://schemas.microsoft.com/office/drawing/2014/main" id="{B5A4F81C-34BA-9CD2-EC06-EFF886CB25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521" y="165357"/>
            <a:ext cx="795695" cy="795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">
            <a:extLst>
              <a:ext uri="{FF2B5EF4-FFF2-40B4-BE49-F238E27FC236}">
                <a16:creationId xmlns:a16="http://schemas.microsoft.com/office/drawing/2014/main" id="{CDAD4F17-68A0-3369-4DB0-B68E5F1888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67" y="3875331"/>
            <a:ext cx="1718699" cy="45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iers d'être : biscuitiers ! Les Miroirs de l'Ombre - Arts et Métiers.">
            <a:extLst>
              <a:ext uri="{FF2B5EF4-FFF2-40B4-BE49-F238E27FC236}">
                <a16:creationId xmlns:a16="http://schemas.microsoft.com/office/drawing/2014/main" id="{91771AEE-C853-2A31-DE55-6CB103898C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063" y="1212339"/>
            <a:ext cx="1139043" cy="113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e 9">
            <a:extLst>
              <a:ext uri="{FF2B5EF4-FFF2-40B4-BE49-F238E27FC236}">
                <a16:creationId xmlns:a16="http://schemas.microsoft.com/office/drawing/2014/main" id="{9F00115B-2420-09FE-DE97-D1141FB37C6C}"/>
              </a:ext>
            </a:extLst>
          </p:cNvPr>
          <p:cNvGrpSpPr/>
          <p:nvPr/>
        </p:nvGrpSpPr>
        <p:grpSpPr>
          <a:xfrm>
            <a:off x="6878371" y="1034562"/>
            <a:ext cx="2180240" cy="1104900"/>
            <a:chOff x="6878371" y="1034562"/>
            <a:chExt cx="2180240" cy="1104900"/>
          </a:xfrm>
        </p:grpSpPr>
        <p:pic>
          <p:nvPicPr>
            <p:cNvPr id="1030" name="Picture 6" descr="Accueil">
              <a:extLst>
                <a:ext uri="{FF2B5EF4-FFF2-40B4-BE49-F238E27FC236}">
                  <a16:creationId xmlns:a16="http://schemas.microsoft.com/office/drawing/2014/main" id="{86E2CC16-86AD-0520-136F-5597525E96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8371" y="1034562"/>
              <a:ext cx="1054100" cy="1104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814887F2-68C8-04E3-5BDA-DA4CC5212071}"/>
                </a:ext>
              </a:extLst>
            </p:cNvPr>
            <p:cNvSpPr txBox="1"/>
            <p:nvPr/>
          </p:nvSpPr>
          <p:spPr>
            <a:xfrm>
              <a:off x="7966645" y="1371503"/>
              <a:ext cx="10919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 err="1"/>
                <a:t>norsys</a:t>
              </a:r>
              <a:endParaRPr lang="fr-FR" sz="2400" dirty="0"/>
            </a:p>
          </p:txBody>
        </p:sp>
      </p:grpSp>
      <p:pic>
        <p:nvPicPr>
          <p:cNvPr id="8" name="Picture 2" descr="CJD">
            <a:extLst>
              <a:ext uri="{FF2B5EF4-FFF2-40B4-BE49-F238E27FC236}">
                <a16:creationId xmlns:a16="http://schemas.microsoft.com/office/drawing/2014/main" id="{EB52FAAA-22AB-91F9-8D19-CB12E6BA1E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86" y="1667340"/>
            <a:ext cx="1552782" cy="981511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11" name="Picture 4" descr="Alpes Controles">
            <a:extLst>
              <a:ext uri="{FF2B5EF4-FFF2-40B4-BE49-F238E27FC236}">
                <a16:creationId xmlns:a16="http://schemas.microsoft.com/office/drawing/2014/main" id="{35C00CFB-3DB1-16FC-7DB4-9121B85B2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651" y="4774813"/>
            <a:ext cx="1281113" cy="481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>
            <a:extLst>
              <a:ext uri="{FF2B5EF4-FFF2-40B4-BE49-F238E27FC236}">
                <a16:creationId xmlns:a16="http://schemas.microsoft.com/office/drawing/2014/main" id="{CC9D2BC2-9E07-1FF1-4C63-1CD892E8B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188" y="1473141"/>
            <a:ext cx="2018371" cy="56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Logo CEC Association">
            <a:extLst>
              <a:ext uri="{FF2B5EF4-FFF2-40B4-BE49-F238E27FC236}">
                <a16:creationId xmlns:a16="http://schemas.microsoft.com/office/drawing/2014/main" id="{ACA0A2C3-9F98-197F-D747-BF4B86474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453" y="5018599"/>
            <a:ext cx="790033" cy="790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Logo Atelier Convergences">
            <a:extLst>
              <a:ext uri="{FF2B5EF4-FFF2-40B4-BE49-F238E27FC236}">
                <a16:creationId xmlns:a16="http://schemas.microsoft.com/office/drawing/2014/main" id="{FFAFABD6-B202-3704-A144-2932468CF4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537" y="5141081"/>
            <a:ext cx="1627017" cy="7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Devenir Perma-Leader®">
            <a:extLst>
              <a:ext uri="{FF2B5EF4-FFF2-40B4-BE49-F238E27FC236}">
                <a16:creationId xmlns:a16="http://schemas.microsoft.com/office/drawing/2014/main" id="{3A0698EE-1B75-9DB4-53E2-B832A32936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7611" y="4314968"/>
            <a:ext cx="790033" cy="71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Brand">
            <a:extLst>
              <a:ext uri="{FF2B5EF4-FFF2-40B4-BE49-F238E27FC236}">
                <a16:creationId xmlns:a16="http://schemas.microsoft.com/office/drawing/2014/main" id="{62F27F7F-3EE1-DFA0-B04F-F92DB41D0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400" y="4560996"/>
            <a:ext cx="2130477" cy="45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5705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8269AE5F-FC31-18A9-98DA-C893EE4C9A0C}"/>
              </a:ext>
            </a:extLst>
          </p:cNvPr>
          <p:cNvSpPr txBox="1"/>
          <p:nvPr/>
        </p:nvSpPr>
        <p:spPr>
          <a:xfrm>
            <a:off x="1435005" y="272436"/>
            <a:ext cx="91791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dirty="0">
                <a:latin typeface="Calibri" panose="020F0502020204030204" pitchFamily="34" charset="0"/>
                <a:cs typeface="Calibri" panose="020F0502020204030204" pitchFamily="34" charset="0"/>
              </a:rPr>
              <a:t>Créez votre communauté apprenante?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B058D37-5CAA-A89F-3DF6-651F00182B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25" y="2092416"/>
            <a:ext cx="11251579" cy="2344079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07EBFC7A-3AAA-965D-92C5-4530DB68BB11}"/>
              </a:ext>
            </a:extLst>
          </p:cNvPr>
          <p:cNvSpPr txBox="1"/>
          <p:nvPr/>
        </p:nvSpPr>
        <p:spPr>
          <a:xfrm>
            <a:off x="3910843" y="5240060"/>
            <a:ext cx="42274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dirty="0" err="1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Larobustesse.org</a:t>
            </a:r>
            <a:endParaRPr lang="fr-FR" sz="4400" dirty="0">
              <a:solidFill>
                <a:srgbClr val="92D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2198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 30">
            <a:extLst>
              <a:ext uri="{FF2B5EF4-FFF2-40B4-BE49-F238E27FC236}">
                <a16:creationId xmlns:a16="http://schemas.microsoft.com/office/drawing/2014/main" id="{39B52BD3-E41B-1E03-239A-105237035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784" y="-828686"/>
            <a:ext cx="12257133" cy="7686675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5C3BC815-AAA3-B44F-9A37-E35F512F8B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7274" y="4182284"/>
            <a:ext cx="1583740" cy="24849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B7C2DDB1-6837-A346-950C-20D237E0784D}"/>
              </a:ext>
            </a:extLst>
          </p:cNvPr>
          <p:cNvSpPr txBox="1"/>
          <p:nvPr/>
        </p:nvSpPr>
        <p:spPr>
          <a:xfrm>
            <a:off x="3519410" y="326435"/>
            <a:ext cx="51781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Pour aller plus loin…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AB04B84-BB24-D1EE-D105-FE25A77805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2974" y="4135658"/>
            <a:ext cx="1496101" cy="24849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916138B-1307-ECAF-5483-D020D86C7B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6915" y="4149291"/>
            <a:ext cx="1774990" cy="24849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4FFFEFC-B04E-AA67-D7D0-B9B65703B2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22696" y="4175382"/>
            <a:ext cx="1643089" cy="24918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3D6C0237-3EAA-A94A-B296-6150F52BDD63}"/>
              </a:ext>
            </a:extLst>
          </p:cNvPr>
          <p:cNvGrpSpPr/>
          <p:nvPr/>
        </p:nvGrpSpPr>
        <p:grpSpPr>
          <a:xfrm>
            <a:off x="525967" y="1646837"/>
            <a:ext cx="6282271" cy="1300343"/>
            <a:chOff x="3943397" y="5326957"/>
            <a:chExt cx="6282271" cy="1300343"/>
          </a:xfrm>
        </p:grpSpPr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9EF9DAA9-C64D-B478-336D-CA2921A87BE9}"/>
                </a:ext>
              </a:extLst>
            </p:cNvPr>
            <p:cNvGrpSpPr/>
            <p:nvPr/>
          </p:nvGrpSpPr>
          <p:grpSpPr>
            <a:xfrm>
              <a:off x="3943397" y="5326957"/>
              <a:ext cx="6282271" cy="1300343"/>
              <a:chOff x="2477199" y="5326957"/>
              <a:chExt cx="6282271" cy="1300343"/>
            </a:xfrm>
          </p:grpSpPr>
          <p:sp>
            <p:nvSpPr>
              <p:cNvPr id="4" name="ZoneTexte 3"/>
              <p:cNvSpPr txBox="1"/>
              <p:nvPr/>
            </p:nvSpPr>
            <p:spPr>
              <a:xfrm>
                <a:off x="2477199" y="5326957"/>
                <a:ext cx="6282271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74638" indent="-274638">
                  <a:buClr>
                    <a:schemeClr val="bg1"/>
                  </a:buClr>
                  <a:buFont typeface="Arial" panose="020B0604020202020204" pitchFamily="34" charset="0"/>
                  <a:buChar char="•"/>
                </a:pPr>
                <a:r>
                  <a:rPr lang="fr-FR" sz="2400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MOOC: « </a:t>
                </a:r>
                <a:r>
                  <a:rPr lang="fr-FR" sz="2400" i="1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Construire la robustesse </a:t>
                </a:r>
                <a:r>
                  <a:rPr lang="fr-FR" sz="2400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»</a:t>
                </a:r>
                <a:endParaRPr lang="fr-FR" sz="12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285750" indent="-285750">
                  <a:buClr>
                    <a:schemeClr val="bg1"/>
                  </a:buClr>
                  <a:buFont typeface="Arial" panose="020B0604020202020204" pitchFamily="34" charset="0"/>
                  <a:buChar char="•"/>
                </a:pPr>
                <a:r>
                  <a:rPr lang="fr-FR" sz="2400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Conférences en ligne </a:t>
                </a:r>
              </a:p>
              <a:p>
                <a:pPr marL="285750" indent="-285750">
                  <a:buClr>
                    <a:schemeClr val="bg1"/>
                  </a:buClr>
                  <a:buFont typeface="Arial" panose="020B0604020202020204" pitchFamily="34" charset="0"/>
                  <a:buChar char="•"/>
                </a:pPr>
                <a:r>
                  <a:rPr lang="fr-FR" sz="2400" dirty="0" err="1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Institutmichelserres.fr</a:t>
                </a:r>
                <a:endParaRPr lang="fr-FR" sz="24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pic>
            <p:nvPicPr>
              <p:cNvPr id="8" name="Image 7">
                <a:extLst>
                  <a:ext uri="{FF2B5EF4-FFF2-40B4-BE49-F238E27FC236}">
                    <a16:creationId xmlns:a16="http://schemas.microsoft.com/office/drawing/2014/main" id="{8891A8C2-AB39-8444-9B26-B466119A85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760864" y="6182662"/>
                <a:ext cx="691660" cy="444638"/>
              </a:xfrm>
              <a:prstGeom prst="rect">
                <a:avLst/>
              </a:prstGeom>
            </p:spPr>
          </p:pic>
          <p:pic>
            <p:nvPicPr>
              <p:cNvPr id="2052" name="Picture 4" descr="YouTube.com : vidéos, musique - YouTube en français">
                <a:extLst>
                  <a:ext uri="{FF2B5EF4-FFF2-40B4-BE49-F238E27FC236}">
                    <a16:creationId xmlns:a16="http://schemas.microsoft.com/office/drawing/2014/main" id="{6E6DA049-BA12-264F-9C9C-493A3AAF8AC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42976" y="5791128"/>
                <a:ext cx="809548" cy="3272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650" name="Picture 2" descr="Sator - Les savoirs d'avant garde au service des transitions">
                <a:extLst>
                  <a:ext uri="{FF2B5EF4-FFF2-40B4-BE49-F238E27FC236}">
                    <a16:creationId xmlns:a16="http://schemas.microsoft.com/office/drawing/2014/main" id="{2635E977-10AF-12B5-3A98-81BA0D79749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6028" y="5352294"/>
                <a:ext cx="1252368" cy="367394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pic>
          <p:nvPicPr>
            <p:cNvPr id="7" name="Picture 4" descr="TEDX Logo PNG vector in SVG, PDF, AI, CDR format">
              <a:extLst>
                <a:ext uri="{FF2B5EF4-FFF2-40B4-BE49-F238E27FC236}">
                  <a16:creationId xmlns:a16="http://schemas.microsoft.com/office/drawing/2014/main" id="{B48C6351-66EE-B799-D76C-E5B8D63326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6130" y="5791128"/>
              <a:ext cx="710710" cy="5323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Image 14">
            <a:extLst>
              <a:ext uri="{FF2B5EF4-FFF2-40B4-BE49-F238E27FC236}">
                <a16:creationId xmlns:a16="http://schemas.microsoft.com/office/drawing/2014/main" id="{99439FDA-5159-B481-AFA1-6FD0BBA524D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17467" y="4175382"/>
            <a:ext cx="1643926" cy="24918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2C838D63-3185-49EE-82B2-D98C0E0EB9BF}"/>
              </a:ext>
            </a:extLst>
          </p:cNvPr>
          <p:cNvSpPr txBox="1"/>
          <p:nvPr/>
        </p:nvSpPr>
        <p:spPr>
          <a:xfrm>
            <a:off x="5331066" y="3529247"/>
            <a:ext cx="880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Biologie</a:t>
            </a:r>
          </a:p>
          <a:p>
            <a:pPr algn="ctr"/>
            <a:r>
              <a:rPr lang="fr-FR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&amp; Société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6571897-B692-7514-9896-042B24DB365B}"/>
              </a:ext>
            </a:extLst>
          </p:cNvPr>
          <p:cNvSpPr txBox="1"/>
          <p:nvPr/>
        </p:nvSpPr>
        <p:spPr>
          <a:xfrm>
            <a:off x="7007667" y="3522345"/>
            <a:ext cx="1072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Systémique </a:t>
            </a:r>
          </a:p>
          <a:p>
            <a:pPr algn="ctr"/>
            <a:r>
              <a:rPr lang="fr-FR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&amp; Politique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41E7B15-72D1-05C9-0214-ACB855525CB5}"/>
              </a:ext>
            </a:extLst>
          </p:cNvPr>
          <p:cNvSpPr txBox="1"/>
          <p:nvPr/>
        </p:nvSpPr>
        <p:spPr>
          <a:xfrm>
            <a:off x="8665939" y="3529246"/>
            <a:ext cx="13308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Economie </a:t>
            </a:r>
          </a:p>
          <a:p>
            <a:pPr algn="ctr"/>
            <a:r>
              <a:rPr lang="fr-FR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&amp; Management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B6CA51F-125B-88D8-9D2C-901D0B924695}"/>
              </a:ext>
            </a:extLst>
          </p:cNvPr>
          <p:cNvSpPr txBox="1"/>
          <p:nvPr/>
        </p:nvSpPr>
        <p:spPr>
          <a:xfrm>
            <a:off x="1462412" y="3737788"/>
            <a:ext cx="9973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Manifestes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CE6EA42-0D00-7A08-24AE-B119FC6EE7A2}"/>
              </a:ext>
            </a:extLst>
          </p:cNvPr>
          <p:cNvSpPr txBox="1"/>
          <p:nvPr/>
        </p:nvSpPr>
        <p:spPr>
          <a:xfrm rot="16200000">
            <a:off x="11593821" y="6306887"/>
            <a:ext cx="8515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Roman Eisele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83B2746-AAB0-4004-DD24-8038418E7426}"/>
              </a:ext>
            </a:extLst>
          </p:cNvPr>
          <p:cNvSpPr/>
          <p:nvPr/>
        </p:nvSpPr>
        <p:spPr>
          <a:xfrm>
            <a:off x="10302015" y="4182284"/>
            <a:ext cx="1599618" cy="245199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D09FC5B-E2A2-3AD3-A2CC-D74B0E10FC71}"/>
              </a:ext>
            </a:extLst>
          </p:cNvPr>
          <p:cNvSpPr txBox="1"/>
          <p:nvPr/>
        </p:nvSpPr>
        <p:spPr>
          <a:xfrm>
            <a:off x="10618678" y="4195351"/>
            <a:ext cx="95891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00" dirty="0">
                <a:latin typeface="Garamond" panose="02020404030301010803" pitchFamily="18" charset="0"/>
                <a:cs typeface="Times New Roman" panose="02020603050405020304" pitchFamily="18" charset="0"/>
              </a:rPr>
              <a:t>OLIVIER HAMANT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D75FEF6-A82B-5EAA-0F55-7413A8DCABA2}"/>
              </a:ext>
            </a:extLst>
          </p:cNvPr>
          <p:cNvSpPr txBox="1"/>
          <p:nvPr/>
        </p:nvSpPr>
        <p:spPr>
          <a:xfrm>
            <a:off x="10530748" y="4629105"/>
            <a:ext cx="114326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100" dirty="0">
                <a:solidFill>
                  <a:srgbClr val="3025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CHRONIQUES</a:t>
            </a:r>
          </a:p>
          <a:p>
            <a:pPr algn="ctr"/>
            <a:r>
              <a:rPr lang="fr-FR" sz="1100" dirty="0">
                <a:solidFill>
                  <a:srgbClr val="3025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D’UN MONDE</a:t>
            </a:r>
          </a:p>
          <a:p>
            <a:pPr algn="ctr"/>
            <a:r>
              <a:rPr lang="fr-FR" sz="1100" dirty="0">
                <a:solidFill>
                  <a:srgbClr val="3025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 CRAQUE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0FA5DC8-8197-830C-66B0-30A9E66B25E4}"/>
              </a:ext>
            </a:extLst>
          </p:cNvPr>
          <p:cNvSpPr txBox="1"/>
          <p:nvPr/>
        </p:nvSpPr>
        <p:spPr>
          <a:xfrm rot="19571863">
            <a:off x="10625986" y="5635628"/>
            <a:ext cx="9701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A paraître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79155B4-BCDB-8FF8-0D15-4C0F9A7265A7}"/>
              </a:ext>
            </a:extLst>
          </p:cNvPr>
          <p:cNvSpPr txBox="1"/>
          <p:nvPr/>
        </p:nvSpPr>
        <p:spPr>
          <a:xfrm>
            <a:off x="10603986" y="3531746"/>
            <a:ext cx="9973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Sécurité </a:t>
            </a:r>
          </a:p>
          <a:p>
            <a:pPr algn="ctr"/>
            <a:r>
              <a:rPr lang="fr-FR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&amp; </a:t>
            </a:r>
            <a:r>
              <a:rPr lang="fr-FR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Polycrise</a:t>
            </a:r>
            <a:endParaRPr lang="fr-FR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9008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2427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esidents look at cars piled up after being swept away by floods in Valencia, Spain, Wednesday, Oct. 30, 2024.">
            <a:extLst>
              <a:ext uri="{FF2B5EF4-FFF2-40B4-BE49-F238E27FC236}">
                <a16:creationId xmlns:a16="http://schemas.microsoft.com/office/drawing/2014/main" id="{13538C84-B3AA-9D50-08C0-93AD1608C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43000"/>
            <a:ext cx="12192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E3E21F8B-5323-58F5-D370-569DBC7BBF18}"/>
              </a:ext>
            </a:extLst>
          </p:cNvPr>
          <p:cNvSpPr txBox="1"/>
          <p:nvPr/>
        </p:nvSpPr>
        <p:spPr>
          <a:xfrm>
            <a:off x="2781379" y="501805"/>
            <a:ext cx="6625532" cy="769441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 wrap="none" rtlCol="0">
            <a:spAutoFit/>
          </a:bodyPr>
          <a:lstStyle/>
          <a:p>
            <a:r>
              <a:rPr lang="fr-FR" sz="44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 la continuité à la rupture</a:t>
            </a:r>
            <a:endParaRPr lang="fr-FR" sz="4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FE2A869-681C-B119-D2F2-18B19D4F5377}"/>
              </a:ext>
            </a:extLst>
          </p:cNvPr>
          <p:cNvSpPr txBox="1"/>
          <p:nvPr/>
        </p:nvSpPr>
        <p:spPr>
          <a:xfrm>
            <a:off x="394506" y="5970437"/>
            <a:ext cx="3063070" cy="461665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Valence, Octobre 2024</a:t>
            </a:r>
            <a:endParaRPr lang="fr-FR" sz="2400" b="0" i="1" dirty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A05849F-0500-3BF9-6B00-3F747A2C9312}"/>
              </a:ext>
            </a:extLst>
          </p:cNvPr>
          <p:cNvSpPr txBox="1"/>
          <p:nvPr/>
        </p:nvSpPr>
        <p:spPr>
          <a:xfrm>
            <a:off x="394506" y="6529386"/>
            <a:ext cx="65181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</a:t>
            </a:r>
            <a:r>
              <a:rPr lang="fr-FR" sz="12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www.wkyufm.org</a:t>
            </a:r>
            <a:r>
              <a:rPr lang="fr-FR" sz="12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/news/2024-10-30/</a:t>
            </a:r>
            <a:r>
              <a:rPr lang="fr-FR" sz="12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spain</a:t>
            </a:r>
            <a:r>
              <a:rPr lang="fr-FR" sz="12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fr-FR" sz="12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flooding</a:t>
            </a:r>
            <a:r>
              <a:rPr lang="fr-FR" sz="12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-photos-show-the-</a:t>
            </a:r>
            <a:r>
              <a:rPr lang="fr-FR" sz="12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devastation</a:t>
            </a:r>
            <a:r>
              <a:rPr lang="fr-FR" sz="12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-in-valencia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19D45E2-638D-BAE3-66E0-B45CA0B70384}"/>
              </a:ext>
            </a:extLst>
          </p:cNvPr>
          <p:cNvSpPr txBox="1"/>
          <p:nvPr/>
        </p:nvSpPr>
        <p:spPr>
          <a:xfrm>
            <a:off x="6912637" y="6529386"/>
            <a:ext cx="13869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fr-FR" sz="1200" b="0" i="1" dirty="0">
                <a:solidFill>
                  <a:srgbClr val="FFC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Alberto </a:t>
            </a:r>
            <a:r>
              <a:rPr lang="fr-FR" sz="1200" b="0" i="1" dirty="0" err="1">
                <a:solidFill>
                  <a:srgbClr val="FFC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Saiz</a:t>
            </a:r>
            <a:r>
              <a:rPr lang="fr-FR" sz="1200" i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200" b="0" i="1" dirty="0">
                <a:solidFill>
                  <a:srgbClr val="FFC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fr-FR" sz="1200" i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200" b="0" i="1" dirty="0">
                <a:solidFill>
                  <a:srgbClr val="FFC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AP</a:t>
            </a:r>
            <a:endParaRPr lang="fr-FR" sz="1200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344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Image 1032">
            <a:extLst>
              <a:ext uri="{FF2B5EF4-FFF2-40B4-BE49-F238E27FC236}">
                <a16:creationId xmlns:a16="http://schemas.microsoft.com/office/drawing/2014/main" id="{2B4F1566-45F3-D93F-8D1A-CDFF52C238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34151"/>
            <a:ext cx="3400507" cy="1911512"/>
          </a:xfrm>
          <a:prstGeom prst="rect">
            <a:avLst/>
          </a:prstGeom>
        </p:spPr>
      </p:pic>
      <p:pic>
        <p:nvPicPr>
          <p:cNvPr id="1031" name="Image 1030">
            <a:extLst>
              <a:ext uri="{FF2B5EF4-FFF2-40B4-BE49-F238E27FC236}">
                <a16:creationId xmlns:a16="http://schemas.microsoft.com/office/drawing/2014/main" id="{3A57F9F0-18BB-3EE5-81DC-5DB0AA3EA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144" y="4911859"/>
            <a:ext cx="2964695" cy="1958588"/>
          </a:xfrm>
          <a:prstGeom prst="rect">
            <a:avLst/>
          </a:prstGeom>
        </p:spPr>
      </p:pic>
      <p:pic>
        <p:nvPicPr>
          <p:cNvPr id="63" name="Image 62">
            <a:extLst>
              <a:ext uri="{FF2B5EF4-FFF2-40B4-BE49-F238E27FC236}">
                <a16:creationId xmlns:a16="http://schemas.microsoft.com/office/drawing/2014/main" id="{3ED3610E-7C60-65F4-EC58-26EC2EEB82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0920" y="4914012"/>
            <a:ext cx="3485144" cy="194398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11CFBFFC-FD94-7FC5-0074-669A4CCB7965}"/>
              </a:ext>
            </a:extLst>
          </p:cNvPr>
          <p:cNvSpPr txBox="1"/>
          <p:nvPr/>
        </p:nvSpPr>
        <p:spPr>
          <a:xfrm>
            <a:off x="3375500" y="2103902"/>
            <a:ext cx="53126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burnout </a:t>
            </a:r>
            <a:r>
              <a:rPr lang="en-US" sz="4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planétaire</a:t>
            </a:r>
            <a:endParaRPr lang="en-US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2D3881A-0DAB-A13B-B5FA-EAF1D3BDD8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97710" y="2946410"/>
            <a:ext cx="2350800" cy="1900347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24B04C56-A6BE-C2C7-9902-792FECFFE5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1386" y="4914063"/>
            <a:ext cx="2591536" cy="1943652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61A6C5F4-0C6C-739D-F939-3FFF13E475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90453" y="2934151"/>
            <a:ext cx="3471436" cy="1912606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A39B0127-BB08-B8D2-0915-323490C4F4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01757" y="4914063"/>
            <a:ext cx="2591536" cy="1941658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D39C6268-2F39-D39F-B0C6-79B349EF4F0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51831" y="2946410"/>
            <a:ext cx="2850519" cy="1900346"/>
          </a:xfrm>
          <a:prstGeom prst="rect">
            <a:avLst/>
          </a:prstGeom>
        </p:spPr>
      </p:pic>
      <p:sp>
        <p:nvSpPr>
          <p:cNvPr id="47" name="ZoneTexte 46">
            <a:extLst>
              <a:ext uri="{FF2B5EF4-FFF2-40B4-BE49-F238E27FC236}">
                <a16:creationId xmlns:a16="http://schemas.microsoft.com/office/drawing/2014/main" id="{1304B974-F625-60EF-976D-38D980965BAE}"/>
              </a:ext>
            </a:extLst>
          </p:cNvPr>
          <p:cNvSpPr txBox="1"/>
          <p:nvPr/>
        </p:nvSpPr>
        <p:spPr>
          <a:xfrm rot="16200000">
            <a:off x="9563671" y="4525397"/>
            <a:ext cx="5229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NASA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55B5DA7B-7619-D49F-2CFE-829388A76E65}"/>
              </a:ext>
            </a:extLst>
          </p:cNvPr>
          <p:cNvSpPr txBox="1"/>
          <p:nvPr/>
        </p:nvSpPr>
        <p:spPr>
          <a:xfrm rot="16200000">
            <a:off x="2306915" y="6260777"/>
            <a:ext cx="10919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Takashi </a:t>
            </a:r>
            <a:r>
              <a:rPr lang="fr-FR" sz="8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Hososhima</a:t>
            </a:r>
            <a:endParaRPr lang="fr-FR" sz="800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3DE1004E-AD06-DE49-AA72-4D311FAD1DB2}"/>
              </a:ext>
            </a:extLst>
          </p:cNvPr>
          <p:cNvSpPr txBox="1"/>
          <p:nvPr/>
        </p:nvSpPr>
        <p:spPr>
          <a:xfrm rot="16200000">
            <a:off x="5180402" y="6462419"/>
            <a:ext cx="6843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Smishra1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27394485-367F-B5DA-7028-1429AB47FC95}"/>
              </a:ext>
            </a:extLst>
          </p:cNvPr>
          <p:cNvSpPr txBox="1"/>
          <p:nvPr/>
        </p:nvSpPr>
        <p:spPr>
          <a:xfrm rot="16200000">
            <a:off x="7838768" y="6415486"/>
            <a:ext cx="75777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Hamdi Ali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107B42BA-0CB5-EF66-3BCD-4C1AC65B8CC9}"/>
              </a:ext>
            </a:extLst>
          </p:cNvPr>
          <p:cNvSpPr txBox="1"/>
          <p:nvPr/>
        </p:nvSpPr>
        <p:spPr>
          <a:xfrm rot="16200000">
            <a:off x="2653737" y="4152046"/>
            <a:ext cx="13085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fr-FR" sz="8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Region</a:t>
            </a:r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5 </a:t>
            </a:r>
            <a:r>
              <a:rPr lang="fr-FR" sz="8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photogra^hy</a:t>
            </a:r>
            <a:endParaRPr lang="fr-FR" sz="800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A4CC3D10-89DC-11C4-9B58-2930333148F8}"/>
              </a:ext>
            </a:extLst>
          </p:cNvPr>
          <p:cNvSpPr txBox="1"/>
          <p:nvPr/>
        </p:nvSpPr>
        <p:spPr>
          <a:xfrm rot="16200000">
            <a:off x="11641693" y="4342189"/>
            <a:ext cx="8851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fr-FR" sz="8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Argentina.gob</a:t>
            </a:r>
            <a:endParaRPr lang="fr-FR" sz="800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EBBFF01E-BABA-7D7B-FBC7-45A6C3BFCE6E}"/>
              </a:ext>
            </a:extLst>
          </p:cNvPr>
          <p:cNvSpPr txBox="1"/>
          <p:nvPr/>
        </p:nvSpPr>
        <p:spPr>
          <a:xfrm rot="16200000">
            <a:off x="6309133" y="4221612"/>
            <a:ext cx="11650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Berlin </a:t>
            </a:r>
            <a:r>
              <a:rPr lang="fr-FR" sz="8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Refugee</a:t>
            </a:r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Strike</a:t>
            </a: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9363626B-10F7-B697-A1D2-FEEFAEB5CB5D}"/>
              </a:ext>
            </a:extLst>
          </p:cNvPr>
          <p:cNvSpPr txBox="1"/>
          <p:nvPr/>
        </p:nvSpPr>
        <p:spPr>
          <a:xfrm rot="16200000">
            <a:off x="11309587" y="6335706"/>
            <a:ext cx="9348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Maxime Raynal</a:t>
            </a:r>
          </a:p>
        </p:txBody>
      </p:sp>
      <p:pic>
        <p:nvPicPr>
          <p:cNvPr id="61" name="Image 60">
            <a:extLst>
              <a:ext uri="{FF2B5EF4-FFF2-40B4-BE49-F238E27FC236}">
                <a16:creationId xmlns:a16="http://schemas.microsoft.com/office/drawing/2014/main" id="{6836EE1F-3CC9-57AA-0FE1-6277FF406CC5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6640"/>
          <a:stretch/>
        </p:blipFill>
        <p:spPr>
          <a:xfrm>
            <a:off x="11938486" y="4916605"/>
            <a:ext cx="1945415" cy="1985489"/>
          </a:xfrm>
          <a:prstGeom prst="rect">
            <a:avLst/>
          </a:prstGeom>
        </p:spPr>
      </p:pic>
      <p:grpSp>
        <p:nvGrpSpPr>
          <p:cNvPr id="1029" name="Groupe 1028">
            <a:extLst>
              <a:ext uri="{FF2B5EF4-FFF2-40B4-BE49-F238E27FC236}">
                <a16:creationId xmlns:a16="http://schemas.microsoft.com/office/drawing/2014/main" id="{520E28DA-BA83-7F5C-4C6B-B5969B28CE5B}"/>
              </a:ext>
            </a:extLst>
          </p:cNvPr>
          <p:cNvGrpSpPr/>
          <p:nvPr/>
        </p:nvGrpSpPr>
        <p:grpSpPr>
          <a:xfrm>
            <a:off x="0" y="-15089"/>
            <a:ext cx="12224538" cy="2048514"/>
            <a:chOff x="0" y="-15089"/>
            <a:chExt cx="12224538" cy="2048514"/>
          </a:xfrm>
        </p:grpSpPr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609A687D-7BCC-B0A0-C9E3-0E7C6A79A4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528319" y="-15089"/>
              <a:ext cx="2985237" cy="1987677"/>
            </a:xfrm>
            <a:prstGeom prst="rect">
              <a:avLst/>
            </a:prstGeom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79FC9B97-80A5-C00F-A964-035F0BCA21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585517" y="-12723"/>
              <a:ext cx="2639021" cy="1979266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DE4B74F4-9C77-9FEB-89C2-EAAB36FF36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0" y="-700"/>
              <a:ext cx="3508068" cy="1973289"/>
            </a:xfrm>
            <a:prstGeom prst="rect">
              <a:avLst/>
            </a:prstGeom>
          </p:spPr>
        </p:pic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EFE38DEE-0869-F1BA-344C-E49F8F422E11}"/>
                </a:ext>
              </a:extLst>
            </p:cNvPr>
            <p:cNvSpPr txBox="1"/>
            <p:nvPr/>
          </p:nvSpPr>
          <p:spPr>
            <a:xfrm rot="16200000">
              <a:off x="9198503" y="1652574"/>
              <a:ext cx="5229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>
                  <a:solidFill>
                    <a:srgbClr val="FFC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NASA</a:t>
              </a:r>
            </a:p>
          </p:txBody>
        </p:sp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A4B6374E-ABA9-66D6-6B91-E443C684224C}"/>
                </a:ext>
              </a:extLst>
            </p:cNvPr>
            <p:cNvSpPr txBox="1"/>
            <p:nvPr/>
          </p:nvSpPr>
          <p:spPr>
            <a:xfrm rot="16200000">
              <a:off x="2746051" y="1271408"/>
              <a:ext cx="13085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800" dirty="0">
                  <a:solidFill>
                    <a:srgbClr val="FFC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Jaber </a:t>
              </a:r>
              <a:r>
                <a:rPr lang="fr-FR" sz="800" dirty="0" err="1">
                  <a:solidFill>
                    <a:srgbClr val="FFC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Jehad</a:t>
              </a:r>
              <a:r>
                <a:rPr lang="fr-FR" sz="800" dirty="0">
                  <a:solidFill>
                    <a:srgbClr val="FFC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fr-FR" sz="800" dirty="0" err="1">
                  <a:solidFill>
                    <a:srgbClr val="FFC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Badwan</a:t>
              </a:r>
              <a:endPara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63B8B65C-9B1B-54BD-C7F2-39549E11560D}"/>
                </a:ext>
              </a:extLst>
            </p:cNvPr>
            <p:cNvSpPr txBox="1"/>
            <p:nvPr/>
          </p:nvSpPr>
          <p:spPr>
            <a:xfrm rot="16200000">
              <a:off x="11581185" y="1462840"/>
              <a:ext cx="87556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>
                  <a:solidFill>
                    <a:srgbClr val="FFC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Franck Michel</a:t>
              </a:r>
            </a:p>
          </p:txBody>
        </p:sp>
        <p:pic>
          <p:nvPicPr>
            <p:cNvPr id="1025" name="Image 1024">
              <a:extLst>
                <a:ext uri="{FF2B5EF4-FFF2-40B4-BE49-F238E27FC236}">
                  <a16:creationId xmlns:a16="http://schemas.microsoft.com/office/drawing/2014/main" id="{DA66E407-146A-E152-86D9-E431656BC7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574278" y="1618"/>
              <a:ext cx="2887831" cy="1973004"/>
            </a:xfrm>
            <a:prstGeom prst="rect">
              <a:avLst/>
            </a:prstGeom>
          </p:spPr>
        </p:pic>
        <p:sp>
          <p:nvSpPr>
            <p:cNvPr id="53" name="ZoneTexte 52">
              <a:extLst>
                <a:ext uri="{FF2B5EF4-FFF2-40B4-BE49-F238E27FC236}">
                  <a16:creationId xmlns:a16="http://schemas.microsoft.com/office/drawing/2014/main" id="{D6CE7DE4-E29A-CE27-9248-063ACF13173B}"/>
                </a:ext>
              </a:extLst>
            </p:cNvPr>
            <p:cNvSpPr txBox="1"/>
            <p:nvPr/>
          </p:nvSpPr>
          <p:spPr>
            <a:xfrm rot="16200000">
              <a:off x="5951477" y="1499745"/>
              <a:ext cx="85086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800" dirty="0">
                  <a:solidFill>
                    <a:srgbClr val="FFC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© </a:t>
              </a:r>
              <a:r>
                <a:rPr lang="fr-FR" sz="800" dirty="0" err="1">
                  <a:solidFill>
                    <a:srgbClr val="FFC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Rostam</a:t>
              </a:r>
              <a:r>
                <a:rPr lang="fr-FR" sz="800" dirty="0">
                  <a:solidFill>
                    <a:srgbClr val="FFC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fr-FR" sz="800" dirty="0" err="1">
                  <a:solidFill>
                    <a:srgbClr val="FFC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Irani</a:t>
              </a:r>
              <a:endPara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9913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95D1E94A-CCE4-D862-49B9-B312A9782139}"/>
              </a:ext>
            </a:extLst>
          </p:cNvPr>
          <p:cNvSpPr txBox="1"/>
          <p:nvPr/>
        </p:nvSpPr>
        <p:spPr>
          <a:xfrm>
            <a:off x="3539844" y="213746"/>
            <a:ext cx="49744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latin typeface="Calibri" panose="020F0502020204030204" pitchFamily="34" charset="0"/>
                <a:cs typeface="Calibri" panose="020F0502020204030204" pitchFamily="34" charset="0"/>
              </a:rPr>
              <a:t>Un piège systémique</a:t>
            </a:r>
          </a:p>
        </p:txBody>
      </p: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92E703B7-9B30-78C4-F05A-EFD168EC3634}"/>
              </a:ext>
            </a:extLst>
          </p:cNvPr>
          <p:cNvGrpSpPr/>
          <p:nvPr/>
        </p:nvGrpSpPr>
        <p:grpSpPr>
          <a:xfrm>
            <a:off x="2905468" y="1400664"/>
            <a:ext cx="6862998" cy="5100418"/>
            <a:chOff x="2768988" y="1468904"/>
            <a:chExt cx="6862998" cy="5100418"/>
          </a:xfrm>
        </p:grpSpPr>
        <p:sp>
          <p:nvSpPr>
            <p:cNvPr id="2" name="Forme libre 1">
              <a:extLst>
                <a:ext uri="{FF2B5EF4-FFF2-40B4-BE49-F238E27FC236}">
                  <a16:creationId xmlns:a16="http://schemas.microsoft.com/office/drawing/2014/main" id="{0E669F9E-C107-1EB2-842B-880CAE272816}"/>
                </a:ext>
              </a:extLst>
            </p:cNvPr>
            <p:cNvSpPr/>
            <p:nvPr/>
          </p:nvSpPr>
          <p:spPr>
            <a:xfrm>
              <a:off x="3121553" y="3610722"/>
              <a:ext cx="1192941" cy="1575163"/>
            </a:xfrm>
            <a:custGeom>
              <a:avLst/>
              <a:gdLst>
                <a:gd name="connsiteX0" fmla="*/ 5417 w 1741452"/>
                <a:gd name="connsiteY0" fmla="*/ 1766860 h 2681809"/>
                <a:gd name="connsiteX1" fmla="*/ 45174 w 1741452"/>
                <a:gd name="connsiteY1" fmla="*/ 1316286 h 2681809"/>
                <a:gd name="connsiteX2" fmla="*/ 336721 w 1741452"/>
                <a:gd name="connsiteY2" fmla="*/ 2164426 h 2681809"/>
                <a:gd name="connsiteX3" fmla="*/ 442739 w 1741452"/>
                <a:gd name="connsiteY3" fmla="*/ 1435556 h 2681809"/>
                <a:gd name="connsiteX4" fmla="*/ 588513 w 1741452"/>
                <a:gd name="connsiteY4" fmla="*/ 1740356 h 2681809"/>
                <a:gd name="connsiteX5" fmla="*/ 734287 w 1741452"/>
                <a:gd name="connsiteY5" fmla="*/ 892217 h 2681809"/>
                <a:gd name="connsiteX6" fmla="*/ 919817 w 1741452"/>
                <a:gd name="connsiteY6" fmla="*/ 2230686 h 2681809"/>
                <a:gd name="connsiteX7" fmla="*/ 946321 w 1741452"/>
                <a:gd name="connsiteY7" fmla="*/ 1753608 h 2681809"/>
                <a:gd name="connsiteX8" fmla="*/ 1105348 w 1741452"/>
                <a:gd name="connsiteY8" fmla="*/ 1077747 h 2681809"/>
                <a:gd name="connsiteX9" fmla="*/ 1317382 w 1741452"/>
                <a:gd name="connsiteY9" fmla="*/ 2668008 h 2681809"/>
                <a:gd name="connsiteX10" fmla="*/ 1423400 w 1741452"/>
                <a:gd name="connsiteY10" fmla="*/ 4321 h 2681809"/>
                <a:gd name="connsiteX11" fmla="*/ 1502913 w 1741452"/>
                <a:gd name="connsiteY11" fmla="*/ 2031904 h 2681809"/>
                <a:gd name="connsiteX12" fmla="*/ 1595678 w 1741452"/>
                <a:gd name="connsiteY12" fmla="*/ 1541573 h 2681809"/>
                <a:gd name="connsiteX13" fmla="*/ 1741452 w 1741452"/>
                <a:gd name="connsiteY13" fmla="*/ 1886130 h 2681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1452" h="2681809">
                  <a:moveTo>
                    <a:pt x="5417" y="1766860"/>
                  </a:moveTo>
                  <a:cubicBezTo>
                    <a:pt x="-2313" y="1508442"/>
                    <a:pt x="-10043" y="1250025"/>
                    <a:pt x="45174" y="1316286"/>
                  </a:cubicBezTo>
                  <a:cubicBezTo>
                    <a:pt x="100391" y="1382547"/>
                    <a:pt x="270460" y="2144548"/>
                    <a:pt x="336721" y="2164426"/>
                  </a:cubicBezTo>
                  <a:cubicBezTo>
                    <a:pt x="402982" y="2184304"/>
                    <a:pt x="400774" y="1506234"/>
                    <a:pt x="442739" y="1435556"/>
                  </a:cubicBezTo>
                  <a:cubicBezTo>
                    <a:pt x="484704" y="1364878"/>
                    <a:pt x="539922" y="1830913"/>
                    <a:pt x="588513" y="1740356"/>
                  </a:cubicBezTo>
                  <a:cubicBezTo>
                    <a:pt x="637104" y="1649799"/>
                    <a:pt x="679070" y="810495"/>
                    <a:pt x="734287" y="892217"/>
                  </a:cubicBezTo>
                  <a:cubicBezTo>
                    <a:pt x="789504" y="973939"/>
                    <a:pt x="884478" y="2087121"/>
                    <a:pt x="919817" y="2230686"/>
                  </a:cubicBezTo>
                  <a:cubicBezTo>
                    <a:pt x="955156" y="2374251"/>
                    <a:pt x="915399" y="1945765"/>
                    <a:pt x="946321" y="1753608"/>
                  </a:cubicBezTo>
                  <a:cubicBezTo>
                    <a:pt x="977243" y="1561451"/>
                    <a:pt x="1043505" y="925347"/>
                    <a:pt x="1105348" y="1077747"/>
                  </a:cubicBezTo>
                  <a:cubicBezTo>
                    <a:pt x="1167191" y="1230147"/>
                    <a:pt x="1264373" y="2846912"/>
                    <a:pt x="1317382" y="2668008"/>
                  </a:cubicBezTo>
                  <a:cubicBezTo>
                    <a:pt x="1370391" y="2489104"/>
                    <a:pt x="1392478" y="110338"/>
                    <a:pt x="1423400" y="4321"/>
                  </a:cubicBezTo>
                  <a:cubicBezTo>
                    <a:pt x="1454322" y="-101696"/>
                    <a:pt x="1474200" y="1775695"/>
                    <a:pt x="1502913" y="2031904"/>
                  </a:cubicBezTo>
                  <a:cubicBezTo>
                    <a:pt x="1531626" y="2288113"/>
                    <a:pt x="1555922" y="1565869"/>
                    <a:pt x="1595678" y="1541573"/>
                  </a:cubicBezTo>
                  <a:cubicBezTo>
                    <a:pt x="1635434" y="1517277"/>
                    <a:pt x="1688443" y="1701703"/>
                    <a:pt x="1741452" y="188613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2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" name="Arc 2">
              <a:extLst>
                <a:ext uri="{FF2B5EF4-FFF2-40B4-BE49-F238E27FC236}">
                  <a16:creationId xmlns:a16="http://schemas.microsoft.com/office/drawing/2014/main" id="{2882EE97-9115-A3DA-78EF-134C9DC80DFF}"/>
                </a:ext>
              </a:extLst>
            </p:cNvPr>
            <p:cNvSpPr/>
            <p:nvPr/>
          </p:nvSpPr>
          <p:spPr>
            <a:xfrm rot="19233548">
              <a:off x="3869913" y="1889505"/>
              <a:ext cx="3108302" cy="3108302"/>
            </a:xfrm>
            <a:prstGeom prst="arc">
              <a:avLst>
                <a:gd name="adj1" fmla="val 16200000"/>
                <a:gd name="adj2" fmla="val 18222583"/>
              </a:avLst>
            </a:prstGeom>
            <a:ln w="57150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32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4" name="Graphique 13" descr="Mille">
              <a:extLst>
                <a:ext uri="{FF2B5EF4-FFF2-40B4-BE49-F238E27FC236}">
                  <a16:creationId xmlns:a16="http://schemas.microsoft.com/office/drawing/2014/main" id="{69F046E9-B041-2D21-DE2F-5911394D18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439311" y="2475653"/>
              <a:ext cx="1377882" cy="1377882"/>
            </a:xfrm>
            <a:prstGeom prst="rect">
              <a:avLst/>
            </a:prstGeom>
          </p:spPr>
        </p:pic>
        <p:pic>
          <p:nvPicPr>
            <p:cNvPr id="17" name="Graphique 16" descr="Montagnes">
              <a:extLst>
                <a:ext uri="{FF2B5EF4-FFF2-40B4-BE49-F238E27FC236}">
                  <a16:creationId xmlns:a16="http://schemas.microsoft.com/office/drawing/2014/main" id="{F1F5FBDF-5889-5A07-841F-8D11DBA7B3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031845" y="4649264"/>
              <a:ext cx="1031841" cy="1031841"/>
            </a:xfrm>
            <a:prstGeom prst="rect">
              <a:avLst/>
            </a:prstGeom>
          </p:spPr>
        </p:pic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E730B2E0-5801-A699-4E42-93E84CC746D0}"/>
                </a:ext>
              </a:extLst>
            </p:cNvPr>
            <p:cNvSpPr/>
            <p:nvPr/>
          </p:nvSpPr>
          <p:spPr>
            <a:xfrm rot="10800000">
              <a:off x="4178170" y="2360559"/>
              <a:ext cx="3108302" cy="3108302"/>
            </a:xfrm>
            <a:prstGeom prst="arc">
              <a:avLst>
                <a:gd name="adj1" fmla="val 16556302"/>
                <a:gd name="adj2" fmla="val 19264088"/>
              </a:avLst>
            </a:prstGeom>
            <a:ln w="57150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32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6FF90214-4AF3-637A-AE53-8140A1352972}"/>
                </a:ext>
              </a:extLst>
            </p:cNvPr>
            <p:cNvGrpSpPr/>
            <p:nvPr/>
          </p:nvGrpSpPr>
          <p:grpSpPr>
            <a:xfrm>
              <a:off x="5151316" y="2406352"/>
              <a:ext cx="3108302" cy="3108302"/>
              <a:chOff x="7270132" y="2337585"/>
              <a:chExt cx="3108302" cy="3108302"/>
            </a:xfrm>
          </p:grpSpPr>
          <p:sp>
            <p:nvSpPr>
              <p:cNvPr id="20" name="Arc 19">
                <a:extLst>
                  <a:ext uri="{FF2B5EF4-FFF2-40B4-BE49-F238E27FC236}">
                    <a16:creationId xmlns:a16="http://schemas.microsoft.com/office/drawing/2014/main" id="{09787D57-DD6B-1673-3108-7F7119D91A91}"/>
                  </a:ext>
                </a:extLst>
              </p:cNvPr>
              <p:cNvSpPr/>
              <p:nvPr/>
            </p:nvSpPr>
            <p:spPr>
              <a:xfrm rot="5782972">
                <a:off x="7270132" y="2337585"/>
                <a:ext cx="3108302" cy="3108302"/>
              </a:xfrm>
              <a:prstGeom prst="arc">
                <a:avLst>
                  <a:gd name="adj1" fmla="val 17196358"/>
                  <a:gd name="adj2" fmla="val 19450735"/>
                </a:avLst>
              </a:prstGeom>
              <a:ln w="57150">
                <a:solidFill>
                  <a:schemeClr val="bg1">
                    <a:lumMod val="65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 sz="32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6DC82E6C-ECB5-AF9E-6A94-2BA99F0225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504329" y="5118378"/>
                <a:ext cx="174119" cy="244700"/>
              </a:xfrm>
              <a:prstGeom prst="line">
                <a:avLst/>
              </a:prstGeom>
              <a:ln w="571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B497DEFE-39F9-5265-BFFC-00AC33531BBF}"/>
                </a:ext>
              </a:extLst>
            </p:cNvPr>
            <p:cNvSpPr txBox="1"/>
            <p:nvPr/>
          </p:nvSpPr>
          <p:spPr>
            <a:xfrm>
              <a:off x="7286472" y="3754044"/>
              <a:ext cx="234551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Performance</a:t>
              </a:r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51342D2F-6E69-5739-A06C-675957F68A50}"/>
                </a:ext>
              </a:extLst>
            </p:cNvPr>
            <p:cNvSpPr txBox="1"/>
            <p:nvPr/>
          </p:nvSpPr>
          <p:spPr>
            <a:xfrm>
              <a:off x="5462711" y="5492104"/>
              <a:ext cx="2239717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Ressources</a:t>
              </a:r>
            </a:p>
            <a:p>
              <a:pPr algn="ctr"/>
              <a:r>
                <a:rPr lang="fr-FR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(dissipation)</a:t>
              </a: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CF47B529-3E5E-5A78-BDFE-39A50EC3AC6E}"/>
                </a:ext>
              </a:extLst>
            </p:cNvPr>
            <p:cNvSpPr txBox="1"/>
            <p:nvPr/>
          </p:nvSpPr>
          <p:spPr>
            <a:xfrm>
              <a:off x="2850372" y="5187934"/>
              <a:ext cx="166744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Polycrise</a:t>
              </a:r>
            </a:p>
          </p:txBody>
        </p:sp>
        <p:sp>
          <p:nvSpPr>
            <p:cNvPr id="25" name="Arc 24">
              <a:extLst>
                <a:ext uri="{FF2B5EF4-FFF2-40B4-BE49-F238E27FC236}">
                  <a16:creationId xmlns:a16="http://schemas.microsoft.com/office/drawing/2014/main" id="{47BCB859-B87F-A1AA-7404-04CC00A6F18E}"/>
                </a:ext>
              </a:extLst>
            </p:cNvPr>
            <p:cNvSpPr/>
            <p:nvPr/>
          </p:nvSpPr>
          <p:spPr>
            <a:xfrm rot="17944426">
              <a:off x="4968997" y="1799519"/>
              <a:ext cx="3108302" cy="3108302"/>
            </a:xfrm>
            <a:prstGeom prst="arc">
              <a:avLst>
                <a:gd name="adj1" fmla="val 21099388"/>
                <a:gd name="adj2" fmla="val 1229407"/>
              </a:avLst>
            </a:prstGeom>
            <a:ln w="57150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32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0D866F9-B887-134E-1F62-35A7DEDDB545}"/>
                </a:ext>
              </a:extLst>
            </p:cNvPr>
            <p:cNvSpPr txBox="1"/>
            <p:nvPr/>
          </p:nvSpPr>
          <p:spPr>
            <a:xfrm>
              <a:off x="5424064" y="1468904"/>
              <a:ext cx="16321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Contrôle</a:t>
              </a:r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C696B7CB-BD7E-0B02-9877-9FA0EDAB61DA}"/>
                </a:ext>
              </a:extLst>
            </p:cNvPr>
            <p:cNvSpPr txBox="1"/>
            <p:nvPr/>
          </p:nvSpPr>
          <p:spPr>
            <a:xfrm>
              <a:off x="2768988" y="2048983"/>
              <a:ext cx="15456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3200" dirty="0">
                  <a:latin typeface="Calibri" panose="020F0502020204030204" pitchFamily="34" charset="0"/>
                  <a:cs typeface="Calibri" panose="020F0502020204030204" pitchFamily="34" charset="0"/>
                </a:rPr>
                <a:t>Sécurité</a:t>
              </a:r>
            </a:p>
          </p:txBody>
        </p:sp>
        <p:cxnSp>
          <p:nvCxnSpPr>
            <p:cNvPr id="28" name="Connecteur droit avec flèche 27">
              <a:extLst>
                <a:ext uri="{FF2B5EF4-FFF2-40B4-BE49-F238E27FC236}">
                  <a16:creationId xmlns:a16="http://schemas.microsoft.com/office/drawing/2014/main" id="{31AA35E4-33A3-1E61-A653-9429E9899C2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713656" y="2736540"/>
              <a:ext cx="730" cy="1065475"/>
            </a:xfrm>
            <a:prstGeom prst="straightConnector1">
              <a:avLst/>
            </a:prstGeom>
            <a:ln w="57150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7215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4802A5F5-A6BA-A6A5-FE53-0CF7A94F42EA}"/>
              </a:ext>
            </a:extLst>
          </p:cNvPr>
          <p:cNvSpPr txBox="1"/>
          <p:nvPr/>
        </p:nvSpPr>
        <p:spPr>
          <a:xfrm>
            <a:off x="609600" y="635000"/>
            <a:ext cx="464261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Performance</a:t>
            </a:r>
          </a:p>
        </p:txBody>
      </p:sp>
      <p:sp>
        <p:nvSpPr>
          <p:cNvPr id="7" name="Flèche vers le haut 6">
            <a:extLst>
              <a:ext uri="{FF2B5EF4-FFF2-40B4-BE49-F238E27FC236}">
                <a16:creationId xmlns:a16="http://schemas.microsoft.com/office/drawing/2014/main" id="{E9F61228-B0AF-7A21-0875-B213D0046C70}"/>
              </a:ext>
            </a:extLst>
          </p:cNvPr>
          <p:cNvSpPr/>
          <p:nvPr/>
        </p:nvSpPr>
        <p:spPr>
          <a:xfrm>
            <a:off x="5334679" y="591530"/>
            <a:ext cx="507547" cy="115146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5E027E26-513C-196C-E187-EC03C5F246E3}"/>
              </a:ext>
            </a:extLst>
          </p:cNvPr>
          <p:cNvGrpSpPr/>
          <p:nvPr/>
        </p:nvGrpSpPr>
        <p:grpSpPr>
          <a:xfrm>
            <a:off x="1663700" y="863600"/>
            <a:ext cx="8295821" cy="3454400"/>
            <a:chOff x="1663700" y="863600"/>
            <a:chExt cx="8295821" cy="3454400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DF256BEF-4476-9A2B-6C50-3CA92B81726A}"/>
                </a:ext>
              </a:extLst>
            </p:cNvPr>
            <p:cNvSpPr txBox="1"/>
            <p:nvPr/>
          </p:nvSpPr>
          <p:spPr>
            <a:xfrm>
              <a:off x="3861253" y="2590800"/>
              <a:ext cx="446949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6600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Compétition</a:t>
              </a:r>
            </a:p>
          </p:txBody>
        </p:sp>
        <p:sp>
          <p:nvSpPr>
            <p:cNvPr id="5" name="Arc 4">
              <a:extLst>
                <a:ext uri="{FF2B5EF4-FFF2-40B4-BE49-F238E27FC236}">
                  <a16:creationId xmlns:a16="http://schemas.microsoft.com/office/drawing/2014/main" id="{560F1BE1-6309-F8B0-CFAC-2229297077AC}"/>
                </a:ext>
              </a:extLst>
            </p:cNvPr>
            <p:cNvSpPr/>
            <p:nvPr/>
          </p:nvSpPr>
          <p:spPr>
            <a:xfrm>
              <a:off x="1663700" y="863600"/>
              <a:ext cx="3454400" cy="3454400"/>
            </a:xfrm>
            <a:prstGeom prst="arc">
              <a:avLst>
                <a:gd name="adj1" fmla="val 2736053"/>
                <a:gd name="adj2" fmla="val 12192593"/>
              </a:avLst>
            </a:prstGeom>
            <a:ln w="57150"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8" name="Flèche vers le haut 7">
              <a:extLst>
                <a:ext uri="{FF2B5EF4-FFF2-40B4-BE49-F238E27FC236}">
                  <a16:creationId xmlns:a16="http://schemas.microsoft.com/office/drawing/2014/main" id="{4A50E906-BD87-6A81-16B7-AC2D01CC2E93}"/>
                </a:ext>
              </a:extLst>
            </p:cNvPr>
            <p:cNvSpPr/>
            <p:nvPr/>
          </p:nvSpPr>
          <p:spPr>
            <a:xfrm>
              <a:off x="8330746" y="2590800"/>
              <a:ext cx="507547" cy="838200"/>
            </a:xfrm>
            <a:prstGeom prst="up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9" name="Flèche vers le haut 8">
              <a:extLst>
                <a:ext uri="{FF2B5EF4-FFF2-40B4-BE49-F238E27FC236}">
                  <a16:creationId xmlns:a16="http://schemas.microsoft.com/office/drawing/2014/main" id="{E85F46B9-3364-3A29-6F18-EA4372C750BD}"/>
                </a:ext>
              </a:extLst>
            </p:cNvPr>
            <p:cNvSpPr/>
            <p:nvPr/>
          </p:nvSpPr>
          <p:spPr>
            <a:xfrm>
              <a:off x="8891360" y="2277534"/>
              <a:ext cx="507547" cy="115146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10" name="Flèche vers le haut 9">
              <a:extLst>
                <a:ext uri="{FF2B5EF4-FFF2-40B4-BE49-F238E27FC236}">
                  <a16:creationId xmlns:a16="http://schemas.microsoft.com/office/drawing/2014/main" id="{7B4E362C-8FA4-1B3A-B9E6-8BB3084458A6}"/>
                </a:ext>
              </a:extLst>
            </p:cNvPr>
            <p:cNvSpPr/>
            <p:nvPr/>
          </p:nvSpPr>
          <p:spPr>
            <a:xfrm>
              <a:off x="9451974" y="2827866"/>
              <a:ext cx="507547" cy="601133"/>
            </a:xfrm>
            <a:prstGeom prst="up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4F78D32A-0D1B-496F-F18E-286D090F9542}"/>
              </a:ext>
            </a:extLst>
          </p:cNvPr>
          <p:cNvGrpSpPr/>
          <p:nvPr/>
        </p:nvGrpSpPr>
        <p:grpSpPr>
          <a:xfrm>
            <a:off x="5588453" y="2984500"/>
            <a:ext cx="5887233" cy="3454400"/>
            <a:chOff x="5588453" y="2984500"/>
            <a:chExt cx="5887233" cy="3454400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CE1E9114-C3B0-866D-EA05-D1E46CE39AB5}"/>
                </a:ext>
              </a:extLst>
            </p:cNvPr>
            <p:cNvSpPr txBox="1"/>
            <p:nvPr/>
          </p:nvSpPr>
          <p:spPr>
            <a:xfrm>
              <a:off x="7925706" y="4546600"/>
              <a:ext cx="314380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6600" dirty="0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Violence</a:t>
              </a:r>
            </a:p>
          </p:txBody>
        </p:sp>
        <p:sp>
          <p:nvSpPr>
            <p:cNvPr id="6" name="Arc 5">
              <a:extLst>
                <a:ext uri="{FF2B5EF4-FFF2-40B4-BE49-F238E27FC236}">
                  <a16:creationId xmlns:a16="http://schemas.microsoft.com/office/drawing/2014/main" id="{3DB6066B-96BD-9C64-06A5-FB3B6376DA72}"/>
                </a:ext>
              </a:extLst>
            </p:cNvPr>
            <p:cNvSpPr/>
            <p:nvPr/>
          </p:nvSpPr>
          <p:spPr>
            <a:xfrm>
              <a:off x="5588453" y="2984500"/>
              <a:ext cx="3454400" cy="3454400"/>
            </a:xfrm>
            <a:prstGeom prst="arc">
              <a:avLst>
                <a:gd name="adj1" fmla="val 2392187"/>
                <a:gd name="adj2" fmla="val 12373899"/>
              </a:avLst>
            </a:prstGeom>
            <a:ln w="57150"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11" name="Flèche vers le haut 10">
              <a:extLst>
                <a:ext uri="{FF2B5EF4-FFF2-40B4-BE49-F238E27FC236}">
                  <a16:creationId xmlns:a16="http://schemas.microsoft.com/office/drawing/2014/main" id="{FB467B1E-0A56-7AFC-6F0C-1EFC39D482C5}"/>
                </a:ext>
              </a:extLst>
            </p:cNvPr>
            <p:cNvSpPr/>
            <p:nvPr/>
          </p:nvSpPr>
          <p:spPr>
            <a:xfrm rot="5400000">
              <a:off x="9362368" y="5485265"/>
              <a:ext cx="507547" cy="115146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12" name="Flèche vers le haut 11">
              <a:extLst>
                <a:ext uri="{FF2B5EF4-FFF2-40B4-BE49-F238E27FC236}">
                  <a16:creationId xmlns:a16="http://schemas.microsoft.com/office/drawing/2014/main" id="{630845DF-F016-78E8-F290-392CF48C4200}"/>
                </a:ext>
              </a:extLst>
            </p:cNvPr>
            <p:cNvSpPr/>
            <p:nvPr/>
          </p:nvSpPr>
          <p:spPr>
            <a:xfrm rot="16200000">
              <a:off x="10646179" y="5485264"/>
              <a:ext cx="507547" cy="115146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063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Image 35">
            <a:extLst>
              <a:ext uri="{FF2B5EF4-FFF2-40B4-BE49-F238E27FC236}">
                <a16:creationId xmlns:a16="http://schemas.microsoft.com/office/drawing/2014/main" id="{CFD2F6CF-E0B5-A2A6-0E8E-ADF12D5476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4"/>
          <a:stretch/>
        </p:blipFill>
        <p:spPr>
          <a:xfrm>
            <a:off x="2158049" y="3754788"/>
            <a:ext cx="4370645" cy="2890306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D2C6C8A5-3122-A375-B115-7CD530DEF3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74"/>
          <a:stretch/>
        </p:blipFill>
        <p:spPr>
          <a:xfrm>
            <a:off x="2158049" y="888006"/>
            <a:ext cx="4120650" cy="2746315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64208C72-FA45-8CC8-113F-1DAA0E352DC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326" r="1"/>
          <a:stretch/>
        </p:blipFill>
        <p:spPr>
          <a:xfrm>
            <a:off x="6648367" y="3758749"/>
            <a:ext cx="3886287" cy="289030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35DA0CF-CD91-2B37-FDFB-5CFE16B7E9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3390" y="888006"/>
            <a:ext cx="4135552" cy="276480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606B22B-7FE6-624E-A577-B792389F187C}"/>
              </a:ext>
            </a:extLst>
          </p:cNvPr>
          <p:cNvSpPr txBox="1"/>
          <p:nvPr/>
        </p:nvSpPr>
        <p:spPr>
          <a:xfrm>
            <a:off x="1178611" y="154431"/>
            <a:ext cx="10010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latin typeface="Calibri" panose="020F0502020204030204" pitchFamily="34" charset="0"/>
                <a:cs typeface="Calibri" panose="020F0502020204030204" pitchFamily="34" charset="0"/>
              </a:rPr>
              <a:t>Une rétroaction planétaire: vers un monde </a:t>
            </a:r>
            <a:r>
              <a:rPr lang="fr-FR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fluctuant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110AC4A-DF7B-8A49-8851-9F81876ED7D6}"/>
              </a:ext>
            </a:extLst>
          </p:cNvPr>
          <p:cNvSpPr txBox="1"/>
          <p:nvPr/>
        </p:nvSpPr>
        <p:spPr>
          <a:xfrm>
            <a:off x="7091661" y="3291158"/>
            <a:ext cx="273865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Calibri" panose="020F0502020204030204" pitchFamily="34" charset="0"/>
                <a:cs typeface="Calibri" panose="020F0502020204030204" pitchFamily="34" charset="0"/>
              </a:rPr>
              <a:t>Dérèglement climatique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3999C57-3BFB-344F-9291-0F06DD9859BC}"/>
              </a:ext>
            </a:extLst>
          </p:cNvPr>
          <p:cNvSpPr txBox="1"/>
          <p:nvPr/>
        </p:nvSpPr>
        <p:spPr>
          <a:xfrm>
            <a:off x="7353143" y="6296469"/>
            <a:ext cx="228217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Calibri" panose="020F0502020204030204" pitchFamily="34" charset="0"/>
                <a:cs typeface="Calibri" panose="020F0502020204030204" pitchFamily="34" charset="0"/>
              </a:rPr>
              <a:t>Pollutions globales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1E9BCFE-084F-BC44-BA0F-76E19F4D4F15}"/>
              </a:ext>
            </a:extLst>
          </p:cNvPr>
          <p:cNvSpPr txBox="1"/>
          <p:nvPr/>
        </p:nvSpPr>
        <p:spPr>
          <a:xfrm>
            <a:off x="4225824" y="5995683"/>
            <a:ext cx="1967205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fr-FR" sz="2000" dirty="0">
                <a:latin typeface="Calibri" panose="020F0502020204030204" pitchFamily="34" charset="0"/>
                <a:cs typeface="Calibri" panose="020F0502020204030204" pitchFamily="34" charset="0"/>
              </a:rPr>
              <a:t>Extermination </a:t>
            </a:r>
          </a:p>
          <a:p>
            <a:pPr algn="ctr"/>
            <a:r>
              <a:rPr lang="fr-FR" sz="2000" dirty="0">
                <a:latin typeface="Calibri" panose="020F0502020204030204" pitchFamily="34" charset="0"/>
                <a:cs typeface="Calibri" panose="020F0502020204030204" pitchFamily="34" charset="0"/>
              </a:rPr>
              <a:t>de la biodiversité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CF8A7EE-4B41-9B4C-AF17-69D6815CF64B}"/>
              </a:ext>
            </a:extLst>
          </p:cNvPr>
          <p:cNvSpPr txBox="1"/>
          <p:nvPr/>
        </p:nvSpPr>
        <p:spPr>
          <a:xfrm>
            <a:off x="2885304" y="3303636"/>
            <a:ext cx="273865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Calibri" panose="020F0502020204030204" pitchFamily="34" charset="0"/>
                <a:cs typeface="Calibri" panose="020F0502020204030204" pitchFamily="34" charset="0"/>
              </a:rPr>
              <a:t>Pénurie de ressources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9F43101E-82FD-5A57-FD0F-6DA72FD51CC2}"/>
              </a:ext>
            </a:extLst>
          </p:cNvPr>
          <p:cNvSpPr txBox="1"/>
          <p:nvPr/>
        </p:nvSpPr>
        <p:spPr>
          <a:xfrm rot="16200000">
            <a:off x="5922474" y="3312825"/>
            <a:ext cx="5229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NASA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347E2374-F509-B19D-DF9D-AAA2FE818D8B}"/>
              </a:ext>
            </a:extLst>
          </p:cNvPr>
          <p:cNvSpPr txBox="1"/>
          <p:nvPr/>
        </p:nvSpPr>
        <p:spPr>
          <a:xfrm rot="16200000">
            <a:off x="9939000" y="3114457"/>
            <a:ext cx="96372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Alexander </a:t>
            </a:r>
            <a:r>
              <a:rPr lang="fr-FR" sz="8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Gerst</a:t>
            </a:r>
            <a:endParaRPr lang="fr-FR" sz="800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0FC4304-EF29-AF91-C831-79430592FABF}"/>
              </a:ext>
            </a:extLst>
          </p:cNvPr>
          <p:cNvSpPr txBox="1"/>
          <p:nvPr/>
        </p:nvSpPr>
        <p:spPr>
          <a:xfrm rot="16200000">
            <a:off x="9901571" y="6047694"/>
            <a:ext cx="102784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fr-FR" sz="8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Muntaka</a:t>
            </a:r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8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Chasant</a:t>
            </a:r>
            <a:endParaRPr lang="fr-FR" sz="800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27C6FCAC-9548-7D8C-7667-D5CA3710FEC9}"/>
              </a:ext>
            </a:extLst>
          </p:cNvPr>
          <p:cNvSpPr txBox="1"/>
          <p:nvPr/>
        </p:nvSpPr>
        <p:spPr>
          <a:xfrm rot="16200000">
            <a:off x="5898539" y="6033749"/>
            <a:ext cx="107753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fr-FR" sz="8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Aidenvironnement</a:t>
            </a:r>
            <a:endParaRPr lang="fr-FR" sz="800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601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2BF3964C-0DB1-94F7-3E41-9C8326DD6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00165"/>
            <a:ext cx="12192000" cy="9137987"/>
          </a:xfrm>
          <a:prstGeom prst="rect">
            <a:avLst/>
          </a:prstGeom>
        </p:spPr>
      </p:pic>
      <p:sp>
        <p:nvSpPr>
          <p:cNvPr id="313" name="Google Shape;313;p17"/>
          <p:cNvSpPr txBox="1"/>
          <p:nvPr/>
        </p:nvSpPr>
        <p:spPr>
          <a:xfrm>
            <a:off x="460791" y="5405207"/>
            <a:ext cx="11127544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4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Comment habiter le monde fluctuant?</a:t>
            </a:r>
            <a:endParaRPr sz="44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AE937AB-F0D6-4D22-C6F2-8004E6A48942}"/>
              </a:ext>
            </a:extLst>
          </p:cNvPr>
          <p:cNvSpPr txBox="1"/>
          <p:nvPr/>
        </p:nvSpPr>
        <p:spPr>
          <a:xfrm rot="16200000">
            <a:off x="11745083" y="6411082"/>
            <a:ext cx="67839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Daniel Lu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CC542ACB-F737-AD57-5336-6C684B6F9F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9964" y="2177227"/>
            <a:ext cx="5383803" cy="4013096"/>
          </a:xfrm>
          <a:prstGeom prst="rect">
            <a:avLst/>
          </a:prstGeom>
        </p:spPr>
      </p:pic>
      <p:sp>
        <p:nvSpPr>
          <p:cNvPr id="331" name="Google Shape;331;p19"/>
          <p:cNvSpPr txBox="1"/>
          <p:nvPr/>
        </p:nvSpPr>
        <p:spPr>
          <a:xfrm>
            <a:off x="552282" y="1998163"/>
            <a:ext cx="5346772" cy="440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robustesse se construit sur: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891" marR="0" lvl="0" indent="-34289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fr-FR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Inefficacité</a:t>
            </a:r>
            <a:endParaRPr dirty="0"/>
          </a:p>
          <a:p>
            <a:pPr marL="342891" marR="0" lvl="0" indent="-34289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fr-FR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Hétérogénéité</a:t>
            </a:r>
            <a:endParaRPr dirty="0"/>
          </a:p>
          <a:p>
            <a:pPr marL="342891" marR="0" lvl="0" indent="-34289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fr-FR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Incertitude</a:t>
            </a:r>
            <a:endParaRPr dirty="0"/>
          </a:p>
          <a:p>
            <a:pPr marL="342891" marR="0" lvl="0" indent="-34289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fr-FR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Lenteur</a:t>
            </a:r>
            <a:endParaRPr dirty="0"/>
          </a:p>
          <a:p>
            <a:pPr marL="342891" marR="0" lvl="0" indent="-34289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fr-FR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Redondance</a:t>
            </a:r>
            <a:endParaRPr dirty="0"/>
          </a:p>
          <a:p>
            <a:pPr marL="342891" marR="0" lvl="0" indent="-34289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fr-FR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Incohérences</a:t>
            </a:r>
            <a:endParaRPr dirty="0"/>
          </a:p>
          <a:p>
            <a:pPr marL="342891" marR="0" lvl="0" indent="-34289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fr-FR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Inachèvement</a:t>
            </a:r>
            <a:endParaRPr dirty="0"/>
          </a:p>
          <a:p>
            <a:pPr marL="342891" marR="0" lvl="0" indent="-34289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fr-FR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19"/>
          <p:cNvSpPr txBox="1"/>
          <p:nvPr/>
        </p:nvSpPr>
        <p:spPr>
          <a:xfrm>
            <a:off x="220391" y="203041"/>
            <a:ext cx="11746521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robustesse du vivant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 construit </a:t>
            </a:r>
            <a:r>
              <a:rPr lang="fr-FR" sz="44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contre</a:t>
            </a:r>
            <a:r>
              <a:rPr lang="fr-FR" sz="4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la performance</a:t>
            </a:r>
            <a:endParaRPr sz="44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1085DCF-6841-F138-7FA6-9ACEBE1221B8}"/>
              </a:ext>
            </a:extLst>
          </p:cNvPr>
          <p:cNvSpPr txBox="1"/>
          <p:nvPr/>
        </p:nvSpPr>
        <p:spPr>
          <a:xfrm rot="16200000">
            <a:off x="10486242" y="5661413"/>
            <a:ext cx="8723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fr-FR" sz="8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Dhwani</a:t>
            </a:r>
            <a:r>
              <a:rPr lang="fr-FR" sz="8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800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Shree</a:t>
            </a:r>
            <a:endParaRPr lang="fr-FR" sz="800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11487</TotalTime>
  <Words>468</Words>
  <Application>Microsoft Macintosh PowerPoint</Application>
  <PresentationFormat>Grand écran</PresentationFormat>
  <Paragraphs>140</Paragraphs>
  <Slides>23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1" baseType="lpstr">
      <vt:lpstr>Calibri</vt:lpstr>
      <vt:lpstr>Calibri Light</vt:lpstr>
      <vt:lpstr>Raleway SemiBold</vt:lpstr>
      <vt:lpstr>Arial</vt:lpstr>
      <vt:lpstr>Pacifico</vt:lpstr>
      <vt:lpstr>Garamond</vt:lpstr>
      <vt:lpstr>Raleway Black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Grand Tour</dc:title>
  <dc:creator>Olivier Hamant</dc:creator>
  <cp:lastModifiedBy>Olivier Hamant</cp:lastModifiedBy>
  <cp:revision>354</cp:revision>
  <dcterms:created xsi:type="dcterms:W3CDTF">2023-09-30T07:10:43Z</dcterms:created>
  <dcterms:modified xsi:type="dcterms:W3CDTF">2026-04-11T12:55:40Z</dcterms:modified>
</cp:coreProperties>
</file>